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4"/>
  </p:sldMasterIdLst>
  <p:notesMasterIdLst>
    <p:notesMasterId r:id="rId30"/>
  </p:notesMasterIdLst>
  <p:handoutMasterIdLst>
    <p:handoutMasterId r:id="rId31"/>
  </p:handoutMasterIdLst>
  <p:sldIdLst>
    <p:sldId id="256" r:id="rId5"/>
    <p:sldId id="264" r:id="rId6"/>
    <p:sldId id="298" r:id="rId7"/>
    <p:sldId id="304" r:id="rId8"/>
    <p:sldId id="307" r:id="rId9"/>
    <p:sldId id="308" r:id="rId10"/>
    <p:sldId id="309" r:id="rId11"/>
    <p:sldId id="310" r:id="rId12"/>
    <p:sldId id="319" r:id="rId13"/>
    <p:sldId id="268" r:id="rId14"/>
    <p:sldId id="286" r:id="rId15"/>
    <p:sldId id="299" r:id="rId16"/>
    <p:sldId id="262" r:id="rId17"/>
    <p:sldId id="311" r:id="rId18"/>
    <p:sldId id="316" r:id="rId19"/>
    <p:sldId id="317" r:id="rId20"/>
    <p:sldId id="318" r:id="rId21"/>
    <p:sldId id="300" r:id="rId22"/>
    <p:sldId id="292" r:id="rId23"/>
    <p:sldId id="301" r:id="rId24"/>
    <p:sldId id="315" r:id="rId25"/>
    <p:sldId id="260" r:id="rId26"/>
    <p:sldId id="302" r:id="rId27"/>
    <p:sldId id="294" r:id="rId28"/>
    <p:sldId id="30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04" autoAdjust="0"/>
  </p:normalViewPr>
  <p:slideViewPr>
    <p:cSldViewPr snapToGrid="0">
      <p:cViewPr varScale="1">
        <p:scale>
          <a:sx n="75" d="100"/>
          <a:sy n="75" d="100"/>
        </p:scale>
        <p:origin x="396" y="72"/>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4FCEC3F-236A-449C-9679-DEC08F37988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985657-0F46-4CDB-8E6F-34C45A074F60}">
      <dgm:prSet/>
      <dgm:spPr/>
      <dgm:t>
        <a:bodyPr/>
        <a:lstStyle/>
        <a:p>
          <a:pPr>
            <a:lnSpc>
              <a:spcPct val="100000"/>
            </a:lnSpc>
          </a:pPr>
          <a:r>
            <a:rPr lang="en-US" b="1" dirty="0"/>
            <a:t>PROCUREMENT 101 </a:t>
          </a:r>
        </a:p>
      </dgm:t>
    </dgm:pt>
    <dgm:pt modelId="{2967DDCE-997B-4E86-A1F3-88225A51C7D0}" type="parTrans" cxnId="{872BDB42-DD1C-4790-B7F4-6386EF7FC69C}">
      <dgm:prSet/>
      <dgm:spPr/>
      <dgm:t>
        <a:bodyPr/>
        <a:lstStyle/>
        <a:p>
          <a:endParaRPr lang="en-US"/>
        </a:p>
      </dgm:t>
    </dgm:pt>
    <dgm:pt modelId="{84794B9B-32FC-41DC-A3BA-9EBE80C476D8}" type="sibTrans" cxnId="{872BDB42-DD1C-4790-B7F4-6386EF7FC69C}">
      <dgm:prSet/>
      <dgm:spPr/>
      <dgm:t>
        <a:bodyPr/>
        <a:lstStyle/>
        <a:p>
          <a:endParaRPr lang="en-US"/>
        </a:p>
      </dgm:t>
    </dgm:pt>
    <dgm:pt modelId="{BA667F6C-9652-4F27-A78E-577F175DD3B5}">
      <dgm:prSet/>
      <dgm:spPr/>
      <dgm:t>
        <a:bodyPr/>
        <a:lstStyle/>
        <a:p>
          <a:pPr>
            <a:lnSpc>
              <a:spcPct val="100000"/>
            </a:lnSpc>
          </a:pPr>
          <a:r>
            <a:rPr lang="en-US" dirty="0"/>
            <a:t>Vendor Edition </a:t>
          </a:r>
        </a:p>
      </dgm:t>
    </dgm:pt>
    <dgm:pt modelId="{7C7C41EC-CF73-49C5-B600-4F7DB8ACE129}" type="parTrans" cxnId="{AF2AE6B1-6D55-4D82-BC89-2807565ABFB1}">
      <dgm:prSet/>
      <dgm:spPr/>
      <dgm:t>
        <a:bodyPr/>
        <a:lstStyle/>
        <a:p>
          <a:endParaRPr lang="en-US"/>
        </a:p>
      </dgm:t>
    </dgm:pt>
    <dgm:pt modelId="{D819D441-36BC-4123-B726-ADA206EE9AD4}" type="sibTrans" cxnId="{AF2AE6B1-6D55-4D82-BC89-2807565ABFB1}">
      <dgm:prSet/>
      <dgm:spPr/>
      <dgm:t>
        <a:bodyPr/>
        <a:lstStyle/>
        <a:p>
          <a:endParaRPr lang="en-US"/>
        </a:p>
      </dgm:t>
    </dgm:pt>
    <dgm:pt modelId="{369A904D-0B3A-4CA2-B597-7638F08443C7}" type="pres">
      <dgm:prSet presAssocID="{54FCEC3F-236A-449C-9679-DEC08F379885}" presName="root" presStyleCnt="0">
        <dgm:presLayoutVars>
          <dgm:dir/>
          <dgm:resizeHandles val="exact"/>
        </dgm:presLayoutVars>
      </dgm:prSet>
      <dgm:spPr/>
    </dgm:pt>
    <dgm:pt modelId="{4FD3D6BC-6D69-4E83-BC1D-F9837A09F2A0}" type="pres">
      <dgm:prSet presAssocID="{8C985657-0F46-4CDB-8E6F-34C45A074F60}" presName="compNode" presStyleCnt="0"/>
      <dgm:spPr/>
    </dgm:pt>
    <dgm:pt modelId="{9FCC114F-77DA-4D93-A1E8-445A6CB90B55}" type="pres">
      <dgm:prSet presAssocID="{8C985657-0F46-4CDB-8E6F-34C45A074F60}" presName="bgRect" presStyleLbl="bgShp" presStyleIdx="0" presStyleCnt="2"/>
      <dgm:spPr/>
    </dgm:pt>
    <dgm:pt modelId="{310552AA-C254-472C-821C-B48B60C54126}" type="pres">
      <dgm:prSet presAssocID="{8C985657-0F46-4CDB-8E6F-34C45A074F6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1F45413-D232-45FE-AB29-D671E1F52821}" type="pres">
      <dgm:prSet presAssocID="{8C985657-0F46-4CDB-8E6F-34C45A074F60}" presName="spaceRect" presStyleCnt="0"/>
      <dgm:spPr/>
    </dgm:pt>
    <dgm:pt modelId="{7D881052-D4B4-46DE-965C-4078B6F57403}" type="pres">
      <dgm:prSet presAssocID="{8C985657-0F46-4CDB-8E6F-34C45A074F60}" presName="parTx" presStyleLbl="revTx" presStyleIdx="0" presStyleCnt="2">
        <dgm:presLayoutVars>
          <dgm:chMax val="0"/>
          <dgm:chPref val="0"/>
        </dgm:presLayoutVars>
      </dgm:prSet>
      <dgm:spPr/>
    </dgm:pt>
    <dgm:pt modelId="{E5BDE3C8-AE43-4994-A505-95BC70282FB2}" type="pres">
      <dgm:prSet presAssocID="{84794B9B-32FC-41DC-A3BA-9EBE80C476D8}" presName="sibTrans" presStyleCnt="0"/>
      <dgm:spPr/>
    </dgm:pt>
    <dgm:pt modelId="{E01AF9E4-35DC-42DB-AAC3-91BD0111BFE1}" type="pres">
      <dgm:prSet presAssocID="{BA667F6C-9652-4F27-A78E-577F175DD3B5}" presName="compNode" presStyleCnt="0"/>
      <dgm:spPr/>
    </dgm:pt>
    <dgm:pt modelId="{4F3B1876-D2AF-4AFE-B7EA-77C20959B9AA}" type="pres">
      <dgm:prSet presAssocID="{BA667F6C-9652-4F27-A78E-577F175DD3B5}" presName="bgRect" presStyleLbl="bgShp" presStyleIdx="1" presStyleCnt="2"/>
      <dgm:spPr/>
    </dgm:pt>
    <dgm:pt modelId="{6637E719-F8AC-4932-BF2D-DD7F5C8B8089}" type="pres">
      <dgm:prSet presAssocID="{BA667F6C-9652-4F27-A78E-577F175DD3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pping cart"/>
        </a:ext>
      </dgm:extLst>
    </dgm:pt>
    <dgm:pt modelId="{B1F537C2-280B-4CCE-883E-7EA09E2A98A9}" type="pres">
      <dgm:prSet presAssocID="{BA667F6C-9652-4F27-A78E-577F175DD3B5}" presName="spaceRect" presStyleCnt="0"/>
      <dgm:spPr/>
    </dgm:pt>
    <dgm:pt modelId="{03DCEA2D-6D2E-4B7F-A321-DD0C31B4FABE}" type="pres">
      <dgm:prSet presAssocID="{BA667F6C-9652-4F27-A78E-577F175DD3B5}" presName="parTx" presStyleLbl="revTx" presStyleIdx="1" presStyleCnt="2">
        <dgm:presLayoutVars>
          <dgm:chMax val="0"/>
          <dgm:chPref val="0"/>
        </dgm:presLayoutVars>
      </dgm:prSet>
      <dgm:spPr/>
    </dgm:pt>
  </dgm:ptLst>
  <dgm:cxnLst>
    <dgm:cxn modelId="{113BD234-CC2A-4A78-9EAD-39DEB8753868}" type="presOf" srcId="{54FCEC3F-236A-449C-9679-DEC08F379885}" destId="{369A904D-0B3A-4CA2-B597-7638F08443C7}" srcOrd="0" destOrd="0" presId="urn:microsoft.com/office/officeart/2018/2/layout/IconVerticalSolidList"/>
    <dgm:cxn modelId="{F0F2F63C-07B4-4A13-BF8B-5206E9B330E5}" type="presOf" srcId="{BA667F6C-9652-4F27-A78E-577F175DD3B5}" destId="{03DCEA2D-6D2E-4B7F-A321-DD0C31B4FABE}" srcOrd="0" destOrd="0" presId="urn:microsoft.com/office/officeart/2018/2/layout/IconVerticalSolidList"/>
    <dgm:cxn modelId="{872BDB42-DD1C-4790-B7F4-6386EF7FC69C}" srcId="{54FCEC3F-236A-449C-9679-DEC08F379885}" destId="{8C985657-0F46-4CDB-8E6F-34C45A074F60}" srcOrd="0" destOrd="0" parTransId="{2967DDCE-997B-4E86-A1F3-88225A51C7D0}" sibTransId="{84794B9B-32FC-41DC-A3BA-9EBE80C476D8}"/>
    <dgm:cxn modelId="{AF2AE6B1-6D55-4D82-BC89-2807565ABFB1}" srcId="{54FCEC3F-236A-449C-9679-DEC08F379885}" destId="{BA667F6C-9652-4F27-A78E-577F175DD3B5}" srcOrd="1" destOrd="0" parTransId="{7C7C41EC-CF73-49C5-B600-4F7DB8ACE129}" sibTransId="{D819D441-36BC-4123-B726-ADA206EE9AD4}"/>
    <dgm:cxn modelId="{D672A2F8-2CC1-4FD0-9A17-2919F2F667C1}" type="presOf" srcId="{8C985657-0F46-4CDB-8E6F-34C45A074F60}" destId="{7D881052-D4B4-46DE-965C-4078B6F57403}" srcOrd="0" destOrd="0" presId="urn:microsoft.com/office/officeart/2018/2/layout/IconVerticalSolidList"/>
    <dgm:cxn modelId="{7EC15C96-2B66-497D-B9F5-DE6823AB9BCE}" type="presParOf" srcId="{369A904D-0B3A-4CA2-B597-7638F08443C7}" destId="{4FD3D6BC-6D69-4E83-BC1D-F9837A09F2A0}" srcOrd="0" destOrd="0" presId="urn:microsoft.com/office/officeart/2018/2/layout/IconVerticalSolidList"/>
    <dgm:cxn modelId="{3646486B-AA1B-4EE1-B65F-09059AEC08E0}" type="presParOf" srcId="{4FD3D6BC-6D69-4E83-BC1D-F9837A09F2A0}" destId="{9FCC114F-77DA-4D93-A1E8-445A6CB90B55}" srcOrd="0" destOrd="0" presId="urn:microsoft.com/office/officeart/2018/2/layout/IconVerticalSolidList"/>
    <dgm:cxn modelId="{761C01CF-6EBD-4DA7-89DB-17417DCDE83A}" type="presParOf" srcId="{4FD3D6BC-6D69-4E83-BC1D-F9837A09F2A0}" destId="{310552AA-C254-472C-821C-B48B60C54126}" srcOrd="1" destOrd="0" presId="urn:microsoft.com/office/officeart/2018/2/layout/IconVerticalSolidList"/>
    <dgm:cxn modelId="{E264F44F-7FE0-4648-AE92-588ECB916A89}" type="presParOf" srcId="{4FD3D6BC-6D69-4E83-BC1D-F9837A09F2A0}" destId="{21F45413-D232-45FE-AB29-D671E1F52821}" srcOrd="2" destOrd="0" presId="urn:microsoft.com/office/officeart/2018/2/layout/IconVerticalSolidList"/>
    <dgm:cxn modelId="{F39CEEBA-694A-4F0D-9F6B-CEC8A18DEBED}" type="presParOf" srcId="{4FD3D6BC-6D69-4E83-BC1D-F9837A09F2A0}" destId="{7D881052-D4B4-46DE-965C-4078B6F57403}" srcOrd="3" destOrd="0" presId="urn:microsoft.com/office/officeart/2018/2/layout/IconVerticalSolidList"/>
    <dgm:cxn modelId="{AD92D840-2B3B-4CBD-A6E3-27014BB91077}" type="presParOf" srcId="{369A904D-0B3A-4CA2-B597-7638F08443C7}" destId="{E5BDE3C8-AE43-4994-A505-95BC70282FB2}" srcOrd="1" destOrd="0" presId="urn:microsoft.com/office/officeart/2018/2/layout/IconVerticalSolidList"/>
    <dgm:cxn modelId="{C9BF63A6-1140-4D55-B1C6-89766D83F127}" type="presParOf" srcId="{369A904D-0B3A-4CA2-B597-7638F08443C7}" destId="{E01AF9E4-35DC-42DB-AAC3-91BD0111BFE1}" srcOrd="2" destOrd="0" presId="urn:microsoft.com/office/officeart/2018/2/layout/IconVerticalSolidList"/>
    <dgm:cxn modelId="{8F32B3F0-5008-4E40-917E-0997D52434F2}" type="presParOf" srcId="{E01AF9E4-35DC-42DB-AAC3-91BD0111BFE1}" destId="{4F3B1876-D2AF-4AFE-B7EA-77C20959B9AA}" srcOrd="0" destOrd="0" presId="urn:microsoft.com/office/officeart/2018/2/layout/IconVerticalSolidList"/>
    <dgm:cxn modelId="{0BD0F1CA-EEFF-4225-AD4D-3078F96F9337}" type="presParOf" srcId="{E01AF9E4-35DC-42DB-AAC3-91BD0111BFE1}" destId="{6637E719-F8AC-4932-BF2D-DD7F5C8B8089}" srcOrd="1" destOrd="0" presId="urn:microsoft.com/office/officeart/2018/2/layout/IconVerticalSolidList"/>
    <dgm:cxn modelId="{D01C6BA6-F8C9-4F15-AB9D-2A6C02362D46}" type="presParOf" srcId="{E01AF9E4-35DC-42DB-AAC3-91BD0111BFE1}" destId="{B1F537C2-280B-4CCE-883E-7EA09E2A98A9}" srcOrd="2" destOrd="0" presId="urn:microsoft.com/office/officeart/2018/2/layout/IconVerticalSolidList"/>
    <dgm:cxn modelId="{81DF8881-5694-44EB-BEF5-37A320E55294}" type="presParOf" srcId="{E01AF9E4-35DC-42DB-AAC3-91BD0111BFE1}" destId="{03DCEA2D-6D2E-4B7F-A321-DD0C31B4FABE}"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20B2F-F7AC-489A-B2AA-82C22567815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C7A8469-088A-4F70-833B-B058841ECC6F}">
      <dgm:prSet/>
      <dgm:spPr/>
      <dgm:t>
        <a:bodyPr/>
        <a:lstStyle/>
        <a:p>
          <a:r>
            <a:rPr lang="en-US" baseline="0"/>
            <a:t>Promote Fair and Open Competition </a:t>
          </a:r>
          <a:endParaRPr lang="en-US"/>
        </a:p>
      </dgm:t>
    </dgm:pt>
    <dgm:pt modelId="{96ADD84E-4542-4387-A82A-E1E6B3142A1E}" type="parTrans" cxnId="{D33EE903-5C4E-4B1F-BCDA-7F73C573EE1E}">
      <dgm:prSet/>
      <dgm:spPr/>
      <dgm:t>
        <a:bodyPr/>
        <a:lstStyle/>
        <a:p>
          <a:endParaRPr lang="en-US"/>
        </a:p>
      </dgm:t>
    </dgm:pt>
    <dgm:pt modelId="{7E5492E0-7EDD-4CFA-98CC-92A5FBF427E5}" type="sibTrans" cxnId="{D33EE903-5C4E-4B1F-BCDA-7F73C573EE1E}">
      <dgm:prSet/>
      <dgm:spPr/>
      <dgm:t>
        <a:bodyPr/>
        <a:lstStyle/>
        <a:p>
          <a:endParaRPr lang="en-US"/>
        </a:p>
      </dgm:t>
    </dgm:pt>
    <dgm:pt modelId="{6E6F7B97-80D1-4ECA-B0F5-B48A35DFE746}">
      <dgm:prSet/>
      <dgm:spPr/>
      <dgm:t>
        <a:bodyPr/>
        <a:lstStyle/>
        <a:p>
          <a:r>
            <a:rPr lang="en-US" baseline="0"/>
            <a:t>Ensure that public funds are expended in a way that provides maximum benefit to our taxpayers</a:t>
          </a:r>
          <a:endParaRPr lang="en-US"/>
        </a:p>
      </dgm:t>
    </dgm:pt>
    <dgm:pt modelId="{2BF9648C-4F53-4A8E-86E0-0128E24C44D9}" type="parTrans" cxnId="{22329795-558C-4716-B20B-098AECDCC92A}">
      <dgm:prSet/>
      <dgm:spPr/>
      <dgm:t>
        <a:bodyPr/>
        <a:lstStyle/>
        <a:p>
          <a:endParaRPr lang="en-US"/>
        </a:p>
      </dgm:t>
    </dgm:pt>
    <dgm:pt modelId="{D833BA01-CA05-4B7C-B22F-0688D00E6E6D}" type="sibTrans" cxnId="{22329795-558C-4716-B20B-098AECDCC92A}">
      <dgm:prSet/>
      <dgm:spPr/>
      <dgm:t>
        <a:bodyPr/>
        <a:lstStyle/>
        <a:p>
          <a:endParaRPr lang="en-US"/>
        </a:p>
      </dgm:t>
    </dgm:pt>
    <dgm:pt modelId="{B45BFC35-CF77-4535-9BDC-AB54FE3B8ED1}">
      <dgm:prSet/>
      <dgm:spPr/>
      <dgm:t>
        <a:bodyPr/>
        <a:lstStyle/>
        <a:p>
          <a:r>
            <a:rPr lang="en-US" baseline="0"/>
            <a:t>Ensure compliance with State Statues, County Ordinance, and Hernando County Board polices </a:t>
          </a:r>
          <a:endParaRPr lang="en-US"/>
        </a:p>
      </dgm:t>
    </dgm:pt>
    <dgm:pt modelId="{AC170852-662B-45B6-A1D5-0FEF369F5947}" type="parTrans" cxnId="{EBAB5A1E-A032-48F0-8D9F-2AB135BF9AA5}">
      <dgm:prSet/>
      <dgm:spPr/>
      <dgm:t>
        <a:bodyPr/>
        <a:lstStyle/>
        <a:p>
          <a:endParaRPr lang="en-US"/>
        </a:p>
      </dgm:t>
    </dgm:pt>
    <dgm:pt modelId="{B48C5F3B-8F07-4DB8-B1B9-93B688F17A91}" type="sibTrans" cxnId="{EBAB5A1E-A032-48F0-8D9F-2AB135BF9AA5}">
      <dgm:prSet/>
      <dgm:spPr/>
      <dgm:t>
        <a:bodyPr/>
        <a:lstStyle/>
        <a:p>
          <a:endParaRPr lang="en-US"/>
        </a:p>
      </dgm:t>
    </dgm:pt>
    <dgm:pt modelId="{1F94324B-37A0-40F9-807E-C4037BD5862D}">
      <dgm:prSet/>
      <dgm:spPr/>
      <dgm:t>
        <a:bodyPr/>
        <a:lstStyle/>
        <a:p>
          <a:r>
            <a:rPr lang="en-US" baseline="0" dirty="0"/>
            <a:t>Obtain necessary commodities and services required by all Hernando County BOCC departments to fulfill their responsibilities to the County </a:t>
          </a:r>
          <a:endParaRPr lang="en-US" dirty="0"/>
        </a:p>
      </dgm:t>
    </dgm:pt>
    <dgm:pt modelId="{BEF30F04-074A-4AE7-9DD5-21653C9F45FB}" type="parTrans" cxnId="{E142CEDF-AFD0-403E-9F9A-086754D14E9B}">
      <dgm:prSet/>
      <dgm:spPr/>
      <dgm:t>
        <a:bodyPr/>
        <a:lstStyle/>
        <a:p>
          <a:endParaRPr lang="en-US"/>
        </a:p>
      </dgm:t>
    </dgm:pt>
    <dgm:pt modelId="{583CC110-F359-43C9-82F0-65407BBEBE39}" type="sibTrans" cxnId="{E142CEDF-AFD0-403E-9F9A-086754D14E9B}">
      <dgm:prSet/>
      <dgm:spPr/>
      <dgm:t>
        <a:bodyPr/>
        <a:lstStyle/>
        <a:p>
          <a:endParaRPr lang="en-US"/>
        </a:p>
      </dgm:t>
    </dgm:pt>
    <dgm:pt modelId="{5CF3A53C-C213-4624-8DFC-05855FEA89E1}" type="pres">
      <dgm:prSet presAssocID="{1D120B2F-F7AC-489A-B2AA-82C22567815B}" presName="root" presStyleCnt="0">
        <dgm:presLayoutVars>
          <dgm:dir/>
          <dgm:resizeHandles val="exact"/>
        </dgm:presLayoutVars>
      </dgm:prSet>
      <dgm:spPr/>
    </dgm:pt>
    <dgm:pt modelId="{EFB3E83C-0EBB-4EDA-BF66-B849F9AD03A5}" type="pres">
      <dgm:prSet presAssocID="{AC7A8469-088A-4F70-833B-B058841ECC6F}" presName="compNode" presStyleCnt="0"/>
      <dgm:spPr/>
    </dgm:pt>
    <dgm:pt modelId="{A98B52CD-8CE6-4BF4-A3DE-0E162BA12930}" type="pres">
      <dgm:prSet presAssocID="{AC7A8469-088A-4F70-833B-B058841ECC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A33F4E5-9939-48D2-BC29-D13AC35B2071}" type="pres">
      <dgm:prSet presAssocID="{AC7A8469-088A-4F70-833B-B058841ECC6F}" presName="spaceRect" presStyleCnt="0"/>
      <dgm:spPr/>
    </dgm:pt>
    <dgm:pt modelId="{97D32658-8B9C-4131-B40D-67F619E5302A}" type="pres">
      <dgm:prSet presAssocID="{AC7A8469-088A-4F70-833B-B058841ECC6F}" presName="textRect" presStyleLbl="revTx" presStyleIdx="0" presStyleCnt="4">
        <dgm:presLayoutVars>
          <dgm:chMax val="1"/>
          <dgm:chPref val="1"/>
        </dgm:presLayoutVars>
      </dgm:prSet>
      <dgm:spPr/>
    </dgm:pt>
    <dgm:pt modelId="{4D8113A3-7FFA-4959-BCC0-535DACDAC6C6}" type="pres">
      <dgm:prSet presAssocID="{7E5492E0-7EDD-4CFA-98CC-92A5FBF427E5}" presName="sibTrans" presStyleCnt="0"/>
      <dgm:spPr/>
    </dgm:pt>
    <dgm:pt modelId="{26DE0A5D-85E6-4AC7-87DF-6CC271C3359C}" type="pres">
      <dgm:prSet presAssocID="{6E6F7B97-80D1-4ECA-B0F5-B48A35DFE746}" presName="compNode" presStyleCnt="0"/>
      <dgm:spPr/>
    </dgm:pt>
    <dgm:pt modelId="{624FAC32-280E-49C5-B3C8-CD3FEC6556F8}" type="pres">
      <dgm:prSet presAssocID="{6E6F7B97-80D1-4ECA-B0F5-B48A35DFE7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90DBB6B4-F5DF-4C74-B1C2-4C8545D32ECF}" type="pres">
      <dgm:prSet presAssocID="{6E6F7B97-80D1-4ECA-B0F5-B48A35DFE746}" presName="spaceRect" presStyleCnt="0"/>
      <dgm:spPr/>
    </dgm:pt>
    <dgm:pt modelId="{03397B21-CB15-4A6B-AE8D-8FE75238E0B0}" type="pres">
      <dgm:prSet presAssocID="{6E6F7B97-80D1-4ECA-B0F5-B48A35DFE746}" presName="textRect" presStyleLbl="revTx" presStyleIdx="1" presStyleCnt="4">
        <dgm:presLayoutVars>
          <dgm:chMax val="1"/>
          <dgm:chPref val="1"/>
        </dgm:presLayoutVars>
      </dgm:prSet>
      <dgm:spPr/>
    </dgm:pt>
    <dgm:pt modelId="{83A92D4E-BB21-40D4-BCB3-3AC389CEE7F7}" type="pres">
      <dgm:prSet presAssocID="{D833BA01-CA05-4B7C-B22F-0688D00E6E6D}" presName="sibTrans" presStyleCnt="0"/>
      <dgm:spPr/>
    </dgm:pt>
    <dgm:pt modelId="{FB13C0F2-F6D3-46CD-B036-8C8229CB0744}" type="pres">
      <dgm:prSet presAssocID="{B45BFC35-CF77-4535-9BDC-AB54FE3B8ED1}" presName="compNode" presStyleCnt="0"/>
      <dgm:spPr/>
    </dgm:pt>
    <dgm:pt modelId="{3BD74E24-3328-4E4A-ACF1-87F2EBBE964F}" type="pres">
      <dgm:prSet presAssocID="{B45BFC35-CF77-4535-9BDC-AB54FE3B8E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8AAD76FE-82E6-4F09-B6FB-5EF4B7D9E23C}" type="pres">
      <dgm:prSet presAssocID="{B45BFC35-CF77-4535-9BDC-AB54FE3B8ED1}" presName="spaceRect" presStyleCnt="0"/>
      <dgm:spPr/>
    </dgm:pt>
    <dgm:pt modelId="{1D0F60BF-3B48-4D71-80F6-53268D1E9D20}" type="pres">
      <dgm:prSet presAssocID="{B45BFC35-CF77-4535-9BDC-AB54FE3B8ED1}" presName="textRect" presStyleLbl="revTx" presStyleIdx="2" presStyleCnt="4">
        <dgm:presLayoutVars>
          <dgm:chMax val="1"/>
          <dgm:chPref val="1"/>
        </dgm:presLayoutVars>
      </dgm:prSet>
      <dgm:spPr/>
    </dgm:pt>
    <dgm:pt modelId="{C1D38A18-F239-4E77-9C6F-1AA36D8EBEDA}" type="pres">
      <dgm:prSet presAssocID="{B48C5F3B-8F07-4DB8-B1B9-93B688F17A91}" presName="sibTrans" presStyleCnt="0"/>
      <dgm:spPr/>
    </dgm:pt>
    <dgm:pt modelId="{B28D3EAE-A3CB-48F1-BF41-A149E6076A13}" type="pres">
      <dgm:prSet presAssocID="{1F94324B-37A0-40F9-807E-C4037BD5862D}" presName="compNode" presStyleCnt="0"/>
      <dgm:spPr/>
    </dgm:pt>
    <dgm:pt modelId="{893931C8-01B3-4E2A-9B12-961D903101DB}" type="pres">
      <dgm:prSet presAssocID="{1F94324B-37A0-40F9-807E-C4037BD5862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dozer"/>
        </a:ext>
      </dgm:extLst>
    </dgm:pt>
    <dgm:pt modelId="{38DBDF65-7CBB-4C14-A358-E539DFF1694E}" type="pres">
      <dgm:prSet presAssocID="{1F94324B-37A0-40F9-807E-C4037BD5862D}" presName="spaceRect" presStyleCnt="0"/>
      <dgm:spPr/>
    </dgm:pt>
    <dgm:pt modelId="{430DA4DB-2377-4620-BE34-F45734F7752F}" type="pres">
      <dgm:prSet presAssocID="{1F94324B-37A0-40F9-807E-C4037BD5862D}" presName="textRect" presStyleLbl="revTx" presStyleIdx="3" presStyleCnt="4" custLinFactNeighborX="311" custLinFactNeighborY="-4020">
        <dgm:presLayoutVars>
          <dgm:chMax val="1"/>
          <dgm:chPref val="1"/>
        </dgm:presLayoutVars>
      </dgm:prSet>
      <dgm:spPr/>
    </dgm:pt>
  </dgm:ptLst>
  <dgm:cxnLst>
    <dgm:cxn modelId="{D33EE903-5C4E-4B1F-BCDA-7F73C573EE1E}" srcId="{1D120B2F-F7AC-489A-B2AA-82C22567815B}" destId="{AC7A8469-088A-4F70-833B-B058841ECC6F}" srcOrd="0" destOrd="0" parTransId="{96ADD84E-4542-4387-A82A-E1E6B3142A1E}" sibTransId="{7E5492E0-7EDD-4CFA-98CC-92A5FBF427E5}"/>
    <dgm:cxn modelId="{EBAB5A1E-A032-48F0-8D9F-2AB135BF9AA5}" srcId="{1D120B2F-F7AC-489A-B2AA-82C22567815B}" destId="{B45BFC35-CF77-4535-9BDC-AB54FE3B8ED1}" srcOrd="2" destOrd="0" parTransId="{AC170852-662B-45B6-A1D5-0FEF369F5947}" sibTransId="{B48C5F3B-8F07-4DB8-B1B9-93B688F17A91}"/>
    <dgm:cxn modelId="{DF4EAE91-5FC0-4DA3-8520-422E970A879A}" type="presOf" srcId="{6E6F7B97-80D1-4ECA-B0F5-B48A35DFE746}" destId="{03397B21-CB15-4A6B-AE8D-8FE75238E0B0}" srcOrd="0" destOrd="0" presId="urn:microsoft.com/office/officeart/2018/2/layout/IconLabelList"/>
    <dgm:cxn modelId="{22329795-558C-4716-B20B-098AECDCC92A}" srcId="{1D120B2F-F7AC-489A-B2AA-82C22567815B}" destId="{6E6F7B97-80D1-4ECA-B0F5-B48A35DFE746}" srcOrd="1" destOrd="0" parTransId="{2BF9648C-4F53-4A8E-86E0-0128E24C44D9}" sibTransId="{D833BA01-CA05-4B7C-B22F-0688D00E6E6D}"/>
    <dgm:cxn modelId="{1DECFBA4-8D32-4D6A-8007-1945836F2F45}" type="presOf" srcId="{1F94324B-37A0-40F9-807E-C4037BD5862D}" destId="{430DA4DB-2377-4620-BE34-F45734F7752F}" srcOrd="0" destOrd="0" presId="urn:microsoft.com/office/officeart/2018/2/layout/IconLabelList"/>
    <dgm:cxn modelId="{6BEC3FD9-3AFA-4D68-9465-040823A2A107}" type="presOf" srcId="{1D120B2F-F7AC-489A-B2AA-82C22567815B}" destId="{5CF3A53C-C213-4624-8DFC-05855FEA89E1}" srcOrd="0" destOrd="0" presId="urn:microsoft.com/office/officeart/2018/2/layout/IconLabelList"/>
    <dgm:cxn modelId="{E142CEDF-AFD0-403E-9F9A-086754D14E9B}" srcId="{1D120B2F-F7AC-489A-B2AA-82C22567815B}" destId="{1F94324B-37A0-40F9-807E-C4037BD5862D}" srcOrd="3" destOrd="0" parTransId="{BEF30F04-074A-4AE7-9DD5-21653C9F45FB}" sibTransId="{583CC110-F359-43C9-82F0-65407BBEBE39}"/>
    <dgm:cxn modelId="{5201EEDF-1573-479C-85AD-620BE670FD85}" type="presOf" srcId="{B45BFC35-CF77-4535-9BDC-AB54FE3B8ED1}" destId="{1D0F60BF-3B48-4D71-80F6-53268D1E9D20}" srcOrd="0" destOrd="0" presId="urn:microsoft.com/office/officeart/2018/2/layout/IconLabelList"/>
    <dgm:cxn modelId="{63FB6FFB-5950-467B-8E39-FB9F7C9B8DFE}" type="presOf" srcId="{AC7A8469-088A-4F70-833B-B058841ECC6F}" destId="{97D32658-8B9C-4131-B40D-67F619E5302A}" srcOrd="0" destOrd="0" presId="urn:microsoft.com/office/officeart/2018/2/layout/IconLabelList"/>
    <dgm:cxn modelId="{E6EB537E-92B7-41B7-9437-BD9B373B5534}" type="presParOf" srcId="{5CF3A53C-C213-4624-8DFC-05855FEA89E1}" destId="{EFB3E83C-0EBB-4EDA-BF66-B849F9AD03A5}" srcOrd="0" destOrd="0" presId="urn:microsoft.com/office/officeart/2018/2/layout/IconLabelList"/>
    <dgm:cxn modelId="{DEE9F3C7-4BB7-46BC-810D-397621BE3274}" type="presParOf" srcId="{EFB3E83C-0EBB-4EDA-BF66-B849F9AD03A5}" destId="{A98B52CD-8CE6-4BF4-A3DE-0E162BA12930}" srcOrd="0" destOrd="0" presId="urn:microsoft.com/office/officeart/2018/2/layout/IconLabelList"/>
    <dgm:cxn modelId="{3FFFE493-FA34-486A-853B-B8E52D4DAC5B}" type="presParOf" srcId="{EFB3E83C-0EBB-4EDA-BF66-B849F9AD03A5}" destId="{BA33F4E5-9939-48D2-BC29-D13AC35B2071}" srcOrd="1" destOrd="0" presId="urn:microsoft.com/office/officeart/2018/2/layout/IconLabelList"/>
    <dgm:cxn modelId="{1EDF8E95-0818-4997-857D-A54E2F9AFFAC}" type="presParOf" srcId="{EFB3E83C-0EBB-4EDA-BF66-B849F9AD03A5}" destId="{97D32658-8B9C-4131-B40D-67F619E5302A}" srcOrd="2" destOrd="0" presId="urn:microsoft.com/office/officeart/2018/2/layout/IconLabelList"/>
    <dgm:cxn modelId="{05757E7D-A24D-4A11-80BC-08260A352656}" type="presParOf" srcId="{5CF3A53C-C213-4624-8DFC-05855FEA89E1}" destId="{4D8113A3-7FFA-4959-BCC0-535DACDAC6C6}" srcOrd="1" destOrd="0" presId="urn:microsoft.com/office/officeart/2018/2/layout/IconLabelList"/>
    <dgm:cxn modelId="{ED0793BA-D3EA-42D8-A361-843F3688F682}" type="presParOf" srcId="{5CF3A53C-C213-4624-8DFC-05855FEA89E1}" destId="{26DE0A5D-85E6-4AC7-87DF-6CC271C3359C}" srcOrd="2" destOrd="0" presId="urn:microsoft.com/office/officeart/2018/2/layout/IconLabelList"/>
    <dgm:cxn modelId="{D7A33432-3301-4CAD-B96F-E24D9381EBC1}" type="presParOf" srcId="{26DE0A5D-85E6-4AC7-87DF-6CC271C3359C}" destId="{624FAC32-280E-49C5-B3C8-CD3FEC6556F8}" srcOrd="0" destOrd="0" presId="urn:microsoft.com/office/officeart/2018/2/layout/IconLabelList"/>
    <dgm:cxn modelId="{CC9711C2-FFDF-49BD-8245-807C33643564}" type="presParOf" srcId="{26DE0A5D-85E6-4AC7-87DF-6CC271C3359C}" destId="{90DBB6B4-F5DF-4C74-B1C2-4C8545D32ECF}" srcOrd="1" destOrd="0" presId="urn:microsoft.com/office/officeart/2018/2/layout/IconLabelList"/>
    <dgm:cxn modelId="{FD50B60B-BB8C-4612-977D-F4A6980DFD73}" type="presParOf" srcId="{26DE0A5D-85E6-4AC7-87DF-6CC271C3359C}" destId="{03397B21-CB15-4A6B-AE8D-8FE75238E0B0}" srcOrd="2" destOrd="0" presId="urn:microsoft.com/office/officeart/2018/2/layout/IconLabelList"/>
    <dgm:cxn modelId="{52098BBC-8E2D-4F82-A7B9-C285B6D568A8}" type="presParOf" srcId="{5CF3A53C-C213-4624-8DFC-05855FEA89E1}" destId="{83A92D4E-BB21-40D4-BCB3-3AC389CEE7F7}" srcOrd="3" destOrd="0" presId="urn:microsoft.com/office/officeart/2018/2/layout/IconLabelList"/>
    <dgm:cxn modelId="{995F7DFE-7FA6-4146-85E1-8345F7C1C9DE}" type="presParOf" srcId="{5CF3A53C-C213-4624-8DFC-05855FEA89E1}" destId="{FB13C0F2-F6D3-46CD-B036-8C8229CB0744}" srcOrd="4" destOrd="0" presId="urn:microsoft.com/office/officeart/2018/2/layout/IconLabelList"/>
    <dgm:cxn modelId="{EBC9B766-A7ED-468A-9A8C-3C05A5F48722}" type="presParOf" srcId="{FB13C0F2-F6D3-46CD-B036-8C8229CB0744}" destId="{3BD74E24-3328-4E4A-ACF1-87F2EBBE964F}" srcOrd="0" destOrd="0" presId="urn:microsoft.com/office/officeart/2018/2/layout/IconLabelList"/>
    <dgm:cxn modelId="{E4BF6C32-CE03-4D2E-8079-E1E5B332F1DE}" type="presParOf" srcId="{FB13C0F2-F6D3-46CD-B036-8C8229CB0744}" destId="{8AAD76FE-82E6-4F09-B6FB-5EF4B7D9E23C}" srcOrd="1" destOrd="0" presId="urn:microsoft.com/office/officeart/2018/2/layout/IconLabelList"/>
    <dgm:cxn modelId="{41774B4C-75F7-46AA-8DC2-58EE18C38474}" type="presParOf" srcId="{FB13C0F2-F6D3-46CD-B036-8C8229CB0744}" destId="{1D0F60BF-3B48-4D71-80F6-53268D1E9D20}" srcOrd="2" destOrd="0" presId="urn:microsoft.com/office/officeart/2018/2/layout/IconLabelList"/>
    <dgm:cxn modelId="{32F9F4CB-021A-4A5C-A7C1-59DC8C9F9F3A}" type="presParOf" srcId="{5CF3A53C-C213-4624-8DFC-05855FEA89E1}" destId="{C1D38A18-F239-4E77-9C6F-1AA36D8EBEDA}" srcOrd="5" destOrd="0" presId="urn:microsoft.com/office/officeart/2018/2/layout/IconLabelList"/>
    <dgm:cxn modelId="{FDD5CDD5-34E2-4140-9EF4-80C352A675AD}" type="presParOf" srcId="{5CF3A53C-C213-4624-8DFC-05855FEA89E1}" destId="{B28D3EAE-A3CB-48F1-BF41-A149E6076A13}" srcOrd="6" destOrd="0" presId="urn:microsoft.com/office/officeart/2018/2/layout/IconLabelList"/>
    <dgm:cxn modelId="{D66DAA44-1A51-42B4-BDC0-71AE00BC6490}" type="presParOf" srcId="{B28D3EAE-A3CB-48F1-BF41-A149E6076A13}" destId="{893931C8-01B3-4E2A-9B12-961D903101DB}" srcOrd="0" destOrd="0" presId="urn:microsoft.com/office/officeart/2018/2/layout/IconLabelList"/>
    <dgm:cxn modelId="{50A26AF8-9994-4657-B7DB-7ED0DAAE0BDD}" type="presParOf" srcId="{B28D3EAE-A3CB-48F1-BF41-A149E6076A13}" destId="{38DBDF65-7CBB-4C14-A358-E539DFF1694E}" srcOrd="1" destOrd="0" presId="urn:microsoft.com/office/officeart/2018/2/layout/IconLabelList"/>
    <dgm:cxn modelId="{B6316449-8FF6-4C9C-B156-241C36898C70}" type="presParOf" srcId="{B28D3EAE-A3CB-48F1-BF41-A149E6076A13}" destId="{430DA4DB-2377-4620-BE34-F45734F7752F}"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C9357-D256-46FD-8C20-3D7043FFFD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5AFA95-F469-44BD-9D60-4E501BF5ECFF}">
      <dgm:prSet custT="1"/>
      <dgm:spPr/>
      <dgm:t>
        <a:bodyPr/>
        <a:lstStyle/>
        <a:p>
          <a:r>
            <a:rPr lang="en-US" sz="1800" dirty="0">
              <a:effectLst/>
              <a:latin typeface="Calibri" panose="020F0502020204030204" pitchFamily="34" charset="0"/>
            </a:rPr>
            <a:t>The Hernando Office of Economic Development is a strategic partner in business success, connecting businesses with essential resources at local, regional, and statewide levels. </a:t>
          </a:r>
          <a:endParaRPr lang="en-US" sz="1800" dirty="0"/>
        </a:p>
      </dgm:t>
    </dgm:pt>
    <dgm:pt modelId="{A09907C9-1645-4ECD-BD15-C7289A511740}" type="parTrans" cxnId="{64D6E64B-5647-4F58-B231-E2FE85E194A7}">
      <dgm:prSet/>
      <dgm:spPr/>
      <dgm:t>
        <a:bodyPr/>
        <a:lstStyle/>
        <a:p>
          <a:endParaRPr lang="en-US"/>
        </a:p>
      </dgm:t>
    </dgm:pt>
    <dgm:pt modelId="{2A256AFB-E8CA-42B1-A7ED-2F140F6A6FD9}" type="sibTrans" cxnId="{64D6E64B-5647-4F58-B231-E2FE85E194A7}">
      <dgm:prSet/>
      <dgm:spPr/>
      <dgm:t>
        <a:bodyPr/>
        <a:lstStyle/>
        <a:p>
          <a:endParaRPr lang="en-US"/>
        </a:p>
      </dgm:t>
    </dgm:pt>
    <dgm:pt modelId="{92CCAB59-DEDA-4B9A-98E6-E39F72E1859D}">
      <dgm:prSet custT="1"/>
      <dgm:spPr/>
      <dgm:t>
        <a:bodyPr/>
        <a:lstStyle/>
        <a:p>
          <a:r>
            <a:rPr lang="en-US" sz="1400" dirty="0">
              <a:effectLst/>
              <a:latin typeface="Calibri" panose="020F0502020204030204" pitchFamily="34" charset="0"/>
              <a:ea typeface="Times New Roman" panose="02020603050405020304" pitchFamily="18" charset="0"/>
            </a:rPr>
            <a:t>If you need support building a business or marketing plan, recruiting and retaining employees, developing specialized training programs, or accessing export assistance, we can guide you to the right solutions.</a:t>
          </a:r>
          <a:endParaRPr lang="en-US" sz="1400" dirty="0">
            <a:effectLst/>
            <a:latin typeface="Times New Roman" panose="02020603050405020304" pitchFamily="18" charset="0"/>
            <a:ea typeface="Times New Roman" panose="02020603050405020304" pitchFamily="18" charset="0"/>
          </a:endParaRPr>
        </a:p>
        <a:p>
          <a:r>
            <a:rPr lang="en-US" sz="1400" dirty="0">
              <a:effectLst/>
              <a:latin typeface="Calibri" panose="020F0502020204030204" pitchFamily="34" charset="0"/>
              <a:ea typeface="Times New Roman" panose="02020603050405020304" pitchFamily="18" charset="0"/>
            </a:rPr>
            <a:t>We can connect you with the experts who help turn business goals into reality.</a:t>
          </a:r>
          <a:endParaRPr lang="en-US" sz="1400" dirty="0"/>
        </a:p>
      </dgm:t>
    </dgm:pt>
    <dgm:pt modelId="{1BBCA21A-E26A-4D20-815F-A11CC4E22CD2}" type="parTrans" cxnId="{7ECCD6D5-F914-44AF-B9C5-46FB4C9A7064}">
      <dgm:prSet/>
      <dgm:spPr/>
      <dgm:t>
        <a:bodyPr/>
        <a:lstStyle/>
        <a:p>
          <a:endParaRPr lang="en-US"/>
        </a:p>
      </dgm:t>
    </dgm:pt>
    <dgm:pt modelId="{9CE1A614-664C-46E2-9CD2-A0F7356065D7}" type="sibTrans" cxnId="{7ECCD6D5-F914-44AF-B9C5-46FB4C9A7064}">
      <dgm:prSet/>
      <dgm:spPr/>
      <dgm:t>
        <a:bodyPr/>
        <a:lstStyle/>
        <a:p>
          <a:endParaRPr lang="en-US"/>
        </a:p>
      </dgm:t>
    </dgm:pt>
    <dgm:pt modelId="{0EC7C1F9-8E91-403E-ADA0-C3D543736183}" type="pres">
      <dgm:prSet presAssocID="{3EBC9357-D256-46FD-8C20-3D7043FFFD09}" presName="root" presStyleCnt="0">
        <dgm:presLayoutVars>
          <dgm:dir/>
          <dgm:resizeHandles val="exact"/>
        </dgm:presLayoutVars>
      </dgm:prSet>
      <dgm:spPr/>
    </dgm:pt>
    <dgm:pt modelId="{C298AEC1-0182-4913-B3E7-F43EE3762EA2}" type="pres">
      <dgm:prSet presAssocID="{CE5AFA95-F469-44BD-9D60-4E501BF5ECFF}" presName="compNode" presStyleCnt="0"/>
      <dgm:spPr/>
    </dgm:pt>
    <dgm:pt modelId="{A8EBB13F-5894-431B-99A2-50C4DA62F0F0}" type="pres">
      <dgm:prSet presAssocID="{CE5AFA95-F469-44BD-9D60-4E501BF5ECFF}" presName="bgRect" presStyleLbl="bgShp" presStyleIdx="0" presStyleCnt="2"/>
      <dgm:spPr/>
    </dgm:pt>
    <dgm:pt modelId="{E384FD22-3F73-4C46-97D1-03451C303D7C}" type="pres">
      <dgm:prSet presAssocID="{CE5AFA95-F469-44BD-9D60-4E501BF5EC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dozer"/>
        </a:ext>
      </dgm:extLst>
    </dgm:pt>
    <dgm:pt modelId="{EB680731-B3AE-4EEA-9980-458897D1051A}" type="pres">
      <dgm:prSet presAssocID="{CE5AFA95-F469-44BD-9D60-4E501BF5ECFF}" presName="spaceRect" presStyleCnt="0"/>
      <dgm:spPr/>
    </dgm:pt>
    <dgm:pt modelId="{D14F82E8-3FC0-4A8A-A6A5-0693EA5A000D}" type="pres">
      <dgm:prSet presAssocID="{CE5AFA95-F469-44BD-9D60-4E501BF5ECFF}" presName="parTx" presStyleLbl="revTx" presStyleIdx="0" presStyleCnt="2">
        <dgm:presLayoutVars>
          <dgm:chMax val="0"/>
          <dgm:chPref val="0"/>
        </dgm:presLayoutVars>
      </dgm:prSet>
      <dgm:spPr/>
    </dgm:pt>
    <dgm:pt modelId="{ECA8AE53-E57F-4627-AF79-F79A839543D1}" type="pres">
      <dgm:prSet presAssocID="{2A256AFB-E8CA-42B1-A7ED-2F140F6A6FD9}" presName="sibTrans" presStyleCnt="0"/>
      <dgm:spPr/>
    </dgm:pt>
    <dgm:pt modelId="{5B3167F8-5F72-42CC-BD1D-1FC153B21B23}" type="pres">
      <dgm:prSet presAssocID="{92CCAB59-DEDA-4B9A-98E6-E39F72E1859D}" presName="compNode" presStyleCnt="0"/>
      <dgm:spPr/>
    </dgm:pt>
    <dgm:pt modelId="{36789EAF-A505-45FA-B954-6B9F5D42BAB9}" type="pres">
      <dgm:prSet presAssocID="{92CCAB59-DEDA-4B9A-98E6-E39F72E1859D}" presName="bgRect" presStyleLbl="bgShp" presStyleIdx="1" presStyleCnt="2"/>
      <dgm:spPr/>
    </dgm:pt>
    <dgm:pt modelId="{6BB3128E-222F-40BA-9C4B-321683032B38}" type="pres">
      <dgm:prSet presAssocID="{92CCAB59-DEDA-4B9A-98E6-E39F72E1859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5120236A-D38B-44F6-B5D2-D5EDEEF75AD5}" type="pres">
      <dgm:prSet presAssocID="{92CCAB59-DEDA-4B9A-98E6-E39F72E1859D}" presName="spaceRect" presStyleCnt="0"/>
      <dgm:spPr/>
    </dgm:pt>
    <dgm:pt modelId="{BD0DFD0F-58E6-4BA0-8BC6-9D4F2DE55755}" type="pres">
      <dgm:prSet presAssocID="{92CCAB59-DEDA-4B9A-98E6-E39F72E1859D}" presName="parTx" presStyleLbl="revTx" presStyleIdx="1" presStyleCnt="2">
        <dgm:presLayoutVars>
          <dgm:chMax val="0"/>
          <dgm:chPref val="0"/>
        </dgm:presLayoutVars>
      </dgm:prSet>
      <dgm:spPr/>
    </dgm:pt>
  </dgm:ptLst>
  <dgm:cxnLst>
    <dgm:cxn modelId="{4C6F2200-FD88-4367-8F41-5F5F1DF0A4AE}" type="presOf" srcId="{92CCAB59-DEDA-4B9A-98E6-E39F72E1859D}" destId="{BD0DFD0F-58E6-4BA0-8BC6-9D4F2DE55755}" srcOrd="0" destOrd="0" presId="urn:microsoft.com/office/officeart/2018/2/layout/IconVerticalSolidList"/>
    <dgm:cxn modelId="{E1C52E0C-2166-48C6-8429-3B0DFC295861}" type="presOf" srcId="{3EBC9357-D256-46FD-8C20-3D7043FFFD09}" destId="{0EC7C1F9-8E91-403E-ADA0-C3D543736183}" srcOrd="0" destOrd="0" presId="urn:microsoft.com/office/officeart/2018/2/layout/IconVerticalSolidList"/>
    <dgm:cxn modelId="{64D6E64B-5647-4F58-B231-E2FE85E194A7}" srcId="{3EBC9357-D256-46FD-8C20-3D7043FFFD09}" destId="{CE5AFA95-F469-44BD-9D60-4E501BF5ECFF}" srcOrd="0" destOrd="0" parTransId="{A09907C9-1645-4ECD-BD15-C7289A511740}" sibTransId="{2A256AFB-E8CA-42B1-A7ED-2F140F6A6FD9}"/>
    <dgm:cxn modelId="{4097D5A6-7C76-44A3-A62C-4E7A4A60BB24}" type="presOf" srcId="{CE5AFA95-F469-44BD-9D60-4E501BF5ECFF}" destId="{D14F82E8-3FC0-4A8A-A6A5-0693EA5A000D}" srcOrd="0" destOrd="0" presId="urn:microsoft.com/office/officeart/2018/2/layout/IconVerticalSolidList"/>
    <dgm:cxn modelId="{7ECCD6D5-F914-44AF-B9C5-46FB4C9A7064}" srcId="{3EBC9357-D256-46FD-8C20-3D7043FFFD09}" destId="{92CCAB59-DEDA-4B9A-98E6-E39F72E1859D}" srcOrd="1" destOrd="0" parTransId="{1BBCA21A-E26A-4D20-815F-A11CC4E22CD2}" sibTransId="{9CE1A614-664C-46E2-9CD2-A0F7356065D7}"/>
    <dgm:cxn modelId="{7F84D208-ED39-42EF-9D43-29D9037B9743}" type="presParOf" srcId="{0EC7C1F9-8E91-403E-ADA0-C3D543736183}" destId="{C298AEC1-0182-4913-B3E7-F43EE3762EA2}" srcOrd="0" destOrd="0" presId="urn:microsoft.com/office/officeart/2018/2/layout/IconVerticalSolidList"/>
    <dgm:cxn modelId="{D6D18264-4B94-46F2-AEA7-A4B067B8B611}" type="presParOf" srcId="{C298AEC1-0182-4913-B3E7-F43EE3762EA2}" destId="{A8EBB13F-5894-431B-99A2-50C4DA62F0F0}" srcOrd="0" destOrd="0" presId="urn:microsoft.com/office/officeart/2018/2/layout/IconVerticalSolidList"/>
    <dgm:cxn modelId="{4D65B8D9-8D9B-4625-8FC2-0C5784B66203}" type="presParOf" srcId="{C298AEC1-0182-4913-B3E7-F43EE3762EA2}" destId="{E384FD22-3F73-4C46-97D1-03451C303D7C}" srcOrd="1" destOrd="0" presId="urn:microsoft.com/office/officeart/2018/2/layout/IconVerticalSolidList"/>
    <dgm:cxn modelId="{A3F656B0-6C42-4AD7-8A76-A27FF5C5BCCD}" type="presParOf" srcId="{C298AEC1-0182-4913-B3E7-F43EE3762EA2}" destId="{EB680731-B3AE-4EEA-9980-458897D1051A}" srcOrd="2" destOrd="0" presId="urn:microsoft.com/office/officeart/2018/2/layout/IconVerticalSolidList"/>
    <dgm:cxn modelId="{AF9A41B9-6A24-4193-A034-4E23B6DCC5AE}" type="presParOf" srcId="{C298AEC1-0182-4913-B3E7-F43EE3762EA2}" destId="{D14F82E8-3FC0-4A8A-A6A5-0693EA5A000D}" srcOrd="3" destOrd="0" presId="urn:microsoft.com/office/officeart/2018/2/layout/IconVerticalSolidList"/>
    <dgm:cxn modelId="{16F8A9D9-A400-4C0E-B07C-20AC67F09054}" type="presParOf" srcId="{0EC7C1F9-8E91-403E-ADA0-C3D543736183}" destId="{ECA8AE53-E57F-4627-AF79-F79A839543D1}" srcOrd="1" destOrd="0" presId="urn:microsoft.com/office/officeart/2018/2/layout/IconVerticalSolidList"/>
    <dgm:cxn modelId="{E0FF1848-80DF-4724-8AC0-118206278761}" type="presParOf" srcId="{0EC7C1F9-8E91-403E-ADA0-C3D543736183}" destId="{5B3167F8-5F72-42CC-BD1D-1FC153B21B23}" srcOrd="2" destOrd="0" presId="urn:microsoft.com/office/officeart/2018/2/layout/IconVerticalSolidList"/>
    <dgm:cxn modelId="{F4804DC3-A2E5-447B-80DA-B4B45633E560}" type="presParOf" srcId="{5B3167F8-5F72-42CC-BD1D-1FC153B21B23}" destId="{36789EAF-A505-45FA-B954-6B9F5D42BAB9}" srcOrd="0" destOrd="0" presId="urn:microsoft.com/office/officeart/2018/2/layout/IconVerticalSolidList"/>
    <dgm:cxn modelId="{17FA0B0E-7DD1-4F2D-82B2-250CAD3C95B4}" type="presParOf" srcId="{5B3167F8-5F72-42CC-BD1D-1FC153B21B23}" destId="{6BB3128E-222F-40BA-9C4B-321683032B38}" srcOrd="1" destOrd="0" presId="urn:microsoft.com/office/officeart/2018/2/layout/IconVerticalSolidList"/>
    <dgm:cxn modelId="{E16FE6EB-9AA3-4DEF-84F7-BF8C5BD21B54}" type="presParOf" srcId="{5B3167F8-5F72-42CC-BD1D-1FC153B21B23}" destId="{5120236A-D38B-44F6-B5D2-D5EDEEF75AD5}" srcOrd="2" destOrd="0" presId="urn:microsoft.com/office/officeart/2018/2/layout/IconVerticalSolidList"/>
    <dgm:cxn modelId="{81C8772A-8422-4809-B9A1-297A662AFFD6}" type="presParOf" srcId="{5B3167F8-5F72-42CC-BD1D-1FC153B21B23}" destId="{BD0DFD0F-58E6-4BA0-8BC6-9D4F2DE55755}"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C114F-77DA-4D93-A1E8-445A6CB90B55}">
      <dsp:nvSpPr>
        <dsp:cNvPr id="0" name=""/>
        <dsp:cNvSpPr/>
      </dsp:nvSpPr>
      <dsp:spPr>
        <a:xfrm>
          <a:off x="0" y="748625"/>
          <a:ext cx="6683374"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552AA-C254-472C-821C-B48B60C54126}">
      <dsp:nvSpPr>
        <dsp:cNvPr id="0" name=""/>
        <dsp:cNvSpPr/>
      </dsp:nvSpPr>
      <dsp:spPr>
        <a:xfrm>
          <a:off x="418078" y="1059592"/>
          <a:ext cx="760142" cy="760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881052-D4B4-46DE-965C-4078B6F57403}">
      <dsp:nvSpPr>
        <dsp:cNvPr id="0" name=""/>
        <dsp:cNvSpPr/>
      </dsp:nvSpPr>
      <dsp:spPr>
        <a:xfrm>
          <a:off x="1596299" y="748625"/>
          <a:ext cx="5087075"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111250">
            <a:lnSpc>
              <a:spcPct val="100000"/>
            </a:lnSpc>
            <a:spcBef>
              <a:spcPct val="0"/>
            </a:spcBef>
            <a:spcAft>
              <a:spcPct val="35000"/>
            </a:spcAft>
            <a:buNone/>
          </a:pPr>
          <a:r>
            <a:rPr lang="en-US" sz="2500" b="1" kern="1200" dirty="0"/>
            <a:t>PROCUREMENT 101 </a:t>
          </a:r>
        </a:p>
      </dsp:txBody>
      <dsp:txXfrm>
        <a:off x="1596299" y="748625"/>
        <a:ext cx="5087075" cy="1382077"/>
      </dsp:txXfrm>
    </dsp:sp>
    <dsp:sp modelId="{4F3B1876-D2AF-4AFE-B7EA-77C20959B9AA}">
      <dsp:nvSpPr>
        <dsp:cNvPr id="0" name=""/>
        <dsp:cNvSpPr/>
      </dsp:nvSpPr>
      <dsp:spPr>
        <a:xfrm>
          <a:off x="0" y="2476222"/>
          <a:ext cx="6683374"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7E719-F8AC-4932-BF2D-DD7F5C8B8089}">
      <dsp:nvSpPr>
        <dsp:cNvPr id="0" name=""/>
        <dsp:cNvSpPr/>
      </dsp:nvSpPr>
      <dsp:spPr>
        <a:xfrm>
          <a:off x="418078" y="2787189"/>
          <a:ext cx="760142" cy="760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DCEA2D-6D2E-4B7F-A321-DD0C31B4FABE}">
      <dsp:nvSpPr>
        <dsp:cNvPr id="0" name=""/>
        <dsp:cNvSpPr/>
      </dsp:nvSpPr>
      <dsp:spPr>
        <a:xfrm>
          <a:off x="1596299" y="2476222"/>
          <a:ext cx="5087075"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111250">
            <a:lnSpc>
              <a:spcPct val="100000"/>
            </a:lnSpc>
            <a:spcBef>
              <a:spcPct val="0"/>
            </a:spcBef>
            <a:spcAft>
              <a:spcPct val="35000"/>
            </a:spcAft>
            <a:buNone/>
          </a:pPr>
          <a:r>
            <a:rPr lang="en-US" sz="2500" kern="1200" dirty="0"/>
            <a:t>Vendor Edition </a:t>
          </a:r>
        </a:p>
      </dsp:txBody>
      <dsp:txXfrm>
        <a:off x="1596299" y="2476222"/>
        <a:ext cx="5087075" cy="1382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B52CD-8CE6-4BF4-A3DE-0E162BA12930}">
      <dsp:nvSpPr>
        <dsp:cNvPr id="0" name=""/>
        <dsp:cNvSpPr/>
      </dsp:nvSpPr>
      <dsp:spPr>
        <a:xfrm>
          <a:off x="1210935" y="329383"/>
          <a:ext cx="1351703" cy="1351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D32658-8B9C-4131-B40D-67F619E5302A}">
      <dsp:nvSpPr>
        <dsp:cNvPr id="0" name=""/>
        <dsp:cNvSpPr/>
      </dsp:nvSpPr>
      <dsp:spPr>
        <a:xfrm>
          <a:off x="384893" y="2059709"/>
          <a:ext cx="30037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baseline="0"/>
            <a:t>Promote Fair and Open Competition </a:t>
          </a:r>
          <a:endParaRPr lang="en-US" sz="1400" kern="1200"/>
        </a:p>
      </dsp:txBody>
      <dsp:txXfrm>
        <a:off x="384893" y="2059709"/>
        <a:ext cx="3003786" cy="720000"/>
      </dsp:txXfrm>
    </dsp:sp>
    <dsp:sp modelId="{624FAC32-280E-49C5-B3C8-CD3FEC6556F8}">
      <dsp:nvSpPr>
        <dsp:cNvPr id="0" name=""/>
        <dsp:cNvSpPr/>
      </dsp:nvSpPr>
      <dsp:spPr>
        <a:xfrm>
          <a:off x="4740384" y="329383"/>
          <a:ext cx="1351703" cy="1351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397B21-CB15-4A6B-AE8D-8FE75238E0B0}">
      <dsp:nvSpPr>
        <dsp:cNvPr id="0" name=""/>
        <dsp:cNvSpPr/>
      </dsp:nvSpPr>
      <dsp:spPr>
        <a:xfrm>
          <a:off x="3914342" y="2059709"/>
          <a:ext cx="30037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baseline="0"/>
            <a:t>Ensure that public funds are expended in a way that provides maximum benefit to our taxpayers</a:t>
          </a:r>
          <a:endParaRPr lang="en-US" sz="1400" kern="1200"/>
        </a:p>
      </dsp:txBody>
      <dsp:txXfrm>
        <a:off x="3914342" y="2059709"/>
        <a:ext cx="3003786" cy="720000"/>
      </dsp:txXfrm>
    </dsp:sp>
    <dsp:sp modelId="{3BD74E24-3328-4E4A-ACF1-87F2EBBE964F}">
      <dsp:nvSpPr>
        <dsp:cNvPr id="0" name=""/>
        <dsp:cNvSpPr/>
      </dsp:nvSpPr>
      <dsp:spPr>
        <a:xfrm>
          <a:off x="1210935" y="3530655"/>
          <a:ext cx="1351703" cy="13517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0F60BF-3B48-4D71-80F6-53268D1E9D20}">
      <dsp:nvSpPr>
        <dsp:cNvPr id="0" name=""/>
        <dsp:cNvSpPr/>
      </dsp:nvSpPr>
      <dsp:spPr>
        <a:xfrm>
          <a:off x="384893" y="5260981"/>
          <a:ext cx="30037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baseline="0"/>
            <a:t>Ensure compliance with State Statues, County Ordinance, and Hernando County Board polices </a:t>
          </a:r>
          <a:endParaRPr lang="en-US" sz="1400" kern="1200"/>
        </a:p>
      </dsp:txBody>
      <dsp:txXfrm>
        <a:off x="384893" y="5260981"/>
        <a:ext cx="3003786" cy="720000"/>
      </dsp:txXfrm>
    </dsp:sp>
    <dsp:sp modelId="{893931C8-01B3-4E2A-9B12-961D903101DB}">
      <dsp:nvSpPr>
        <dsp:cNvPr id="0" name=""/>
        <dsp:cNvSpPr/>
      </dsp:nvSpPr>
      <dsp:spPr>
        <a:xfrm>
          <a:off x="4740384" y="3530655"/>
          <a:ext cx="1351703" cy="13517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0DA4DB-2377-4620-BE34-F45734F7752F}">
      <dsp:nvSpPr>
        <dsp:cNvPr id="0" name=""/>
        <dsp:cNvSpPr/>
      </dsp:nvSpPr>
      <dsp:spPr>
        <a:xfrm>
          <a:off x="3923684" y="5232037"/>
          <a:ext cx="30037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baseline="0" dirty="0"/>
            <a:t>Obtain necessary commodities and services required by all Hernando County BOCC departments to fulfill their responsibilities to the County </a:t>
          </a:r>
          <a:endParaRPr lang="en-US" sz="1400" kern="1200" dirty="0"/>
        </a:p>
      </dsp:txBody>
      <dsp:txXfrm>
        <a:off x="3923684" y="5232037"/>
        <a:ext cx="300378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BB13F-5894-431B-99A2-50C4DA62F0F0}">
      <dsp:nvSpPr>
        <dsp:cNvPr id="0" name=""/>
        <dsp:cNvSpPr/>
      </dsp:nvSpPr>
      <dsp:spPr>
        <a:xfrm>
          <a:off x="0" y="532675"/>
          <a:ext cx="6683374" cy="15980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4FD22-3F73-4C46-97D1-03451C303D7C}">
      <dsp:nvSpPr>
        <dsp:cNvPr id="0" name=""/>
        <dsp:cNvSpPr/>
      </dsp:nvSpPr>
      <dsp:spPr>
        <a:xfrm>
          <a:off x="483403" y="892231"/>
          <a:ext cx="878914" cy="8789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4F82E8-3FC0-4A8A-A6A5-0693EA5A000D}">
      <dsp:nvSpPr>
        <dsp:cNvPr id="0" name=""/>
        <dsp:cNvSpPr/>
      </dsp:nvSpPr>
      <dsp:spPr>
        <a:xfrm>
          <a:off x="1845721" y="532675"/>
          <a:ext cx="4837653" cy="159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25" tIns="169125" rIns="169125" bIns="169125"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Calibri" panose="020F0502020204030204" pitchFamily="34" charset="0"/>
            </a:rPr>
            <a:t>The Hernando Office of Economic Development is a strategic partner in business success, connecting businesses with essential resources at local, regional, and statewide levels. </a:t>
          </a:r>
          <a:endParaRPr lang="en-US" sz="1800" kern="1200" dirty="0"/>
        </a:p>
      </dsp:txBody>
      <dsp:txXfrm>
        <a:off x="1845721" y="532675"/>
        <a:ext cx="4837653" cy="1598027"/>
      </dsp:txXfrm>
    </dsp:sp>
    <dsp:sp modelId="{36789EAF-A505-45FA-B954-6B9F5D42BAB9}">
      <dsp:nvSpPr>
        <dsp:cNvPr id="0" name=""/>
        <dsp:cNvSpPr/>
      </dsp:nvSpPr>
      <dsp:spPr>
        <a:xfrm>
          <a:off x="0" y="2476222"/>
          <a:ext cx="6683374" cy="1598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3128E-222F-40BA-9C4B-321683032B38}">
      <dsp:nvSpPr>
        <dsp:cNvPr id="0" name=""/>
        <dsp:cNvSpPr/>
      </dsp:nvSpPr>
      <dsp:spPr>
        <a:xfrm>
          <a:off x="483403" y="2835778"/>
          <a:ext cx="878914" cy="8789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0DFD0F-58E6-4BA0-8BC6-9D4F2DE55755}">
      <dsp:nvSpPr>
        <dsp:cNvPr id="0" name=""/>
        <dsp:cNvSpPr/>
      </dsp:nvSpPr>
      <dsp:spPr>
        <a:xfrm>
          <a:off x="1845721" y="2476222"/>
          <a:ext cx="4837653" cy="159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25" tIns="169125" rIns="169125" bIns="169125" numCol="1" spcCol="1270" anchor="ctr" anchorCtr="0">
          <a:noAutofit/>
        </a:bodyPr>
        <a:lstStyle/>
        <a:p>
          <a:pPr marL="0" lvl="0" indent="0" algn="l" defTabSz="622300">
            <a:lnSpc>
              <a:spcPct val="90000"/>
            </a:lnSpc>
            <a:spcBef>
              <a:spcPct val="0"/>
            </a:spcBef>
            <a:spcAft>
              <a:spcPct val="35000"/>
            </a:spcAft>
            <a:buNone/>
          </a:pPr>
          <a:r>
            <a:rPr lang="en-US" sz="1400" kern="1200" dirty="0">
              <a:effectLst/>
              <a:latin typeface="Calibri" panose="020F0502020204030204" pitchFamily="34" charset="0"/>
              <a:ea typeface="Times New Roman" panose="02020603050405020304" pitchFamily="18" charset="0"/>
            </a:rPr>
            <a:t>If you need support building a business or marketing plan, recruiting and retaining employees, developing specialized training programs, or accessing export assistance, we can guide you to the right solutions.</a:t>
          </a:r>
          <a:endParaRPr lang="en-US" sz="1400" kern="1200" dirty="0">
            <a:effectLst/>
            <a:latin typeface="Times New Roman" panose="02020603050405020304" pitchFamily="18" charset="0"/>
            <a:ea typeface="Times New Roman" panose="02020603050405020304" pitchFamily="18" charset="0"/>
          </a:endParaRPr>
        </a:p>
        <a:p>
          <a:pPr marL="0" lvl="0" indent="0" algn="l" defTabSz="622300">
            <a:lnSpc>
              <a:spcPct val="90000"/>
            </a:lnSpc>
            <a:spcBef>
              <a:spcPct val="0"/>
            </a:spcBef>
            <a:spcAft>
              <a:spcPct val="35000"/>
            </a:spcAft>
            <a:buNone/>
          </a:pPr>
          <a:r>
            <a:rPr lang="en-US" sz="1400" kern="1200" dirty="0">
              <a:effectLst/>
              <a:latin typeface="Calibri" panose="020F0502020204030204" pitchFamily="34" charset="0"/>
              <a:ea typeface="Times New Roman" panose="02020603050405020304" pitchFamily="18" charset="0"/>
            </a:rPr>
            <a:t>We can connect you with the experts who help turn business goals into reality.</a:t>
          </a:r>
          <a:endParaRPr lang="en-US" sz="1400" kern="1200" dirty="0"/>
        </a:p>
      </dsp:txBody>
      <dsp:txXfrm>
        <a:off x="1845721" y="2476222"/>
        <a:ext cx="4837653" cy="15980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58ABBF3-49A8-4B3F-9773-22E67695BB12}" type="datetimeFigureOut">
              <a:rPr lang="en-US" smtClean="0"/>
              <a:t>2/18/2026</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4AAC2B-A50D-4386-849A-6B59FB991B4C}" type="datetimeFigureOut">
              <a:rPr lang="en-US" smtClean="0"/>
              <a:t>2/18/2026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17</a:t>
            </a:fld>
            <a:endParaRPr lang="en-US" dirty="0"/>
          </a:p>
        </p:txBody>
      </p:sp>
    </p:spTree>
    <p:extLst>
      <p:ext uri="{BB962C8B-B14F-4D97-AF65-F5344CB8AC3E}">
        <p14:creationId xmlns:p14="http://schemas.microsoft.com/office/powerpoint/2010/main" val="361198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18</a:t>
            </a:fld>
            <a:endParaRPr lang="en-US" dirty="0"/>
          </a:p>
        </p:txBody>
      </p:sp>
    </p:spTree>
    <p:extLst>
      <p:ext uri="{BB962C8B-B14F-4D97-AF65-F5344CB8AC3E}">
        <p14:creationId xmlns:p14="http://schemas.microsoft.com/office/powerpoint/2010/main" val="191216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19</a:t>
            </a:fld>
            <a:endParaRPr lang="en-US" dirty="0"/>
          </a:p>
        </p:txBody>
      </p:sp>
    </p:spTree>
    <p:extLst>
      <p:ext uri="{BB962C8B-B14F-4D97-AF65-F5344CB8AC3E}">
        <p14:creationId xmlns:p14="http://schemas.microsoft.com/office/powerpoint/2010/main" val="237103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20</a:t>
            </a:fld>
            <a:endParaRPr lang="en-US" dirty="0"/>
          </a:p>
        </p:txBody>
      </p:sp>
    </p:spTree>
    <p:extLst>
      <p:ext uri="{BB962C8B-B14F-4D97-AF65-F5344CB8AC3E}">
        <p14:creationId xmlns:p14="http://schemas.microsoft.com/office/powerpoint/2010/main" val="328483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21</a:t>
            </a:fld>
            <a:endParaRPr lang="en-US" dirty="0"/>
          </a:p>
        </p:txBody>
      </p:sp>
    </p:spTree>
    <p:extLst>
      <p:ext uri="{BB962C8B-B14F-4D97-AF65-F5344CB8AC3E}">
        <p14:creationId xmlns:p14="http://schemas.microsoft.com/office/powerpoint/2010/main" val="76267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22</a:t>
            </a:fld>
            <a:endParaRPr lang="en-US" dirty="0"/>
          </a:p>
        </p:txBody>
      </p:sp>
    </p:spTree>
    <p:extLst>
      <p:ext uri="{BB962C8B-B14F-4D97-AF65-F5344CB8AC3E}">
        <p14:creationId xmlns:p14="http://schemas.microsoft.com/office/powerpoint/2010/main" val="311040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24</a:t>
            </a:fld>
            <a:endParaRPr lang="en-US" dirty="0"/>
          </a:p>
        </p:txBody>
      </p:sp>
    </p:spTree>
    <p:extLst>
      <p:ext uri="{BB962C8B-B14F-4D97-AF65-F5344CB8AC3E}">
        <p14:creationId xmlns:p14="http://schemas.microsoft.com/office/powerpoint/2010/main" val="369759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197287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1306333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213828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15</a:t>
            </a:fld>
            <a:endParaRPr lang="en-US" dirty="0"/>
          </a:p>
        </p:txBody>
      </p:sp>
    </p:spTree>
    <p:extLst>
      <p:ext uri="{BB962C8B-B14F-4D97-AF65-F5344CB8AC3E}">
        <p14:creationId xmlns:p14="http://schemas.microsoft.com/office/powerpoint/2010/main" val="311553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16</a:t>
            </a:fld>
            <a:endParaRPr lang="en-US" dirty="0"/>
          </a:p>
        </p:txBody>
      </p:sp>
    </p:spTree>
    <p:extLst>
      <p:ext uri="{BB962C8B-B14F-4D97-AF65-F5344CB8AC3E}">
        <p14:creationId xmlns:p14="http://schemas.microsoft.com/office/powerpoint/2010/main" val="283767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92386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133939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920886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49922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330492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12/11/2023</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668086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12/11/2023</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8216171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984991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4179919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820338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004794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9487172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1639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04093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637868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171649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715186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grpSp>
        <p:nvGrpSpPr>
          <p:cNvPr id="6" name="Group 5">
            <a:extLst>
              <a:ext uri="{FF2B5EF4-FFF2-40B4-BE49-F238E27FC236}">
                <a16:creationId xmlns:a16="http://schemas.microsoft.com/office/drawing/2014/main" id="{EF6A6A0A-AFD8-013D-BC3E-3F02F47F10DC}"/>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7" name="Rectangle 6">
              <a:extLst>
                <a:ext uri="{FF2B5EF4-FFF2-40B4-BE49-F238E27FC236}">
                  <a16:creationId xmlns:a16="http://schemas.microsoft.com/office/drawing/2014/main" id="{6CA34F92-97CB-D16F-5BF4-E95863D811A8}"/>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9">
              <a:extLst>
                <a:ext uri="{FF2B5EF4-FFF2-40B4-BE49-F238E27FC236}">
                  <a16:creationId xmlns:a16="http://schemas.microsoft.com/office/drawing/2014/main" id="{C4997B05-F56F-F19E-2A50-B18BBCBC35DA}"/>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C5D9E3-193C-C4E7-839F-F883FB9725AB}"/>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6E6DC6-5D24-F843-E3A7-CA61099F9A4C}"/>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9">
              <a:extLst>
                <a:ext uri="{FF2B5EF4-FFF2-40B4-BE49-F238E27FC236}">
                  <a16:creationId xmlns:a16="http://schemas.microsoft.com/office/drawing/2014/main" id="{B788913F-191F-8D10-D854-4CDD37D56CD7}"/>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0B9EE353-7AB1-A292-DFA5-5A2F02101B41}"/>
                </a:ext>
              </a:extLst>
            </p:cNvPr>
            <p:cNvGrpSpPr/>
            <p:nvPr userDrawn="1"/>
          </p:nvGrpSpPr>
          <p:grpSpPr>
            <a:xfrm>
              <a:off x="23853" y="2101527"/>
              <a:ext cx="1920240" cy="1920240"/>
              <a:chOff x="5361924" y="7472790"/>
              <a:chExt cx="1828800" cy="1828800"/>
            </a:xfrm>
          </p:grpSpPr>
          <p:grpSp>
            <p:nvGrpSpPr>
              <p:cNvPr id="21" name="Group 20">
                <a:extLst>
                  <a:ext uri="{FF2B5EF4-FFF2-40B4-BE49-F238E27FC236}">
                    <a16:creationId xmlns:a16="http://schemas.microsoft.com/office/drawing/2014/main" id="{C5630F37-00B5-15B7-CEDA-05E5FEC78F05}"/>
                  </a:ext>
                </a:extLst>
              </p:cNvPr>
              <p:cNvGrpSpPr/>
              <p:nvPr userDrawn="1"/>
            </p:nvGrpSpPr>
            <p:grpSpPr>
              <a:xfrm>
                <a:off x="5361924" y="7472790"/>
                <a:ext cx="1828800" cy="1828800"/>
                <a:chOff x="5361924" y="7472790"/>
                <a:chExt cx="1828800" cy="1828800"/>
              </a:xfrm>
            </p:grpSpPr>
            <p:grpSp>
              <p:nvGrpSpPr>
                <p:cNvPr id="23" name="Group 22">
                  <a:extLst>
                    <a:ext uri="{FF2B5EF4-FFF2-40B4-BE49-F238E27FC236}">
                      <a16:creationId xmlns:a16="http://schemas.microsoft.com/office/drawing/2014/main" id="{7591A8B9-2D61-28DA-5F0B-28D5885E1A98}"/>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826A67BE-D131-35DB-4313-CD16FB05CE0D}"/>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07EFA14F-AA50-0BBB-E42C-9BCD24B49D23}"/>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AECE8F9B-9EAF-0070-731C-28F16CCB3A75}"/>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24F693AA-B94D-0014-E914-83E2A78AA284}"/>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E21261EC-FF3D-D3E7-05EE-0959CF383C80}"/>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19BABC59-752A-8732-D5EC-4EC9CA564684}"/>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8FCA8FFB-A669-E755-1D72-6C04745CE10F}"/>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A7D6C66B-45A3-5892-BBF3-3DA0B9611748}"/>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2986CE9C-7114-FCBA-E3F8-00CCB8593645}"/>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AB8DC5AE-4A04-F272-FA57-DC6B2CAA289E}"/>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3BCA00CE-3B6A-3B15-7684-18BAF58373E1}"/>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0ADAF13C-8188-6764-A4D4-AD4AA3DE37E0}"/>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E01228A-39C0-0D51-3A17-50D8509DAE85}"/>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A9E88120-7AC4-85FA-6A49-6CFD2225E00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117E903-EBD2-649F-2AD4-B97FEED6B492}"/>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E60F3088-635F-0DBF-5B15-419FD48E6D5E}"/>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F24E18FA-58CA-5A3E-EC49-6D09F3620B7B}"/>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2" name="Oval 21">
                <a:extLst>
                  <a:ext uri="{FF2B5EF4-FFF2-40B4-BE49-F238E27FC236}">
                    <a16:creationId xmlns:a16="http://schemas.microsoft.com/office/drawing/2014/main" id="{82989EEE-579E-C740-C002-45E014480531}"/>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 name="Freeform: Shape 13">
              <a:extLst>
                <a:ext uri="{FF2B5EF4-FFF2-40B4-BE49-F238E27FC236}">
                  <a16:creationId xmlns:a16="http://schemas.microsoft.com/office/drawing/2014/main" id="{CE271E53-E21C-A425-44F4-1AB3D2CBA32C}"/>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9">
              <a:extLst>
                <a:ext uri="{FF2B5EF4-FFF2-40B4-BE49-F238E27FC236}">
                  <a16:creationId xmlns:a16="http://schemas.microsoft.com/office/drawing/2014/main" id="{A8635672-1172-695A-AA67-916BB556D052}"/>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3415D30-A9E3-4B32-BB23-C3A900DBBC48}"/>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1E7AF71-9DEB-9493-6C5E-B8C581623E0D}"/>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4667CFBF-9CB7-F1B2-7F80-6D8249B2C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2029016" y="2051944"/>
              <a:ext cx="2029968" cy="2029968"/>
            </a:xfrm>
            <a:prstGeom prst="rect">
              <a:avLst/>
            </a:prstGeom>
          </p:spPr>
        </p:pic>
        <p:pic>
          <p:nvPicPr>
            <p:cNvPr id="19" name="Graphic 18">
              <a:extLst>
                <a:ext uri="{FF2B5EF4-FFF2-40B4-BE49-F238E27FC236}">
                  <a16:creationId xmlns:a16="http://schemas.microsoft.com/office/drawing/2014/main" id="{0F3D28D9-1FEE-19E4-AE5F-B8FF773291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4078224"/>
              <a:ext cx="2029968" cy="2029968"/>
            </a:xfrm>
            <a:prstGeom prst="rect">
              <a:avLst/>
            </a:prstGeom>
          </p:spPr>
        </p:pic>
        <p:cxnSp>
          <p:nvCxnSpPr>
            <p:cNvPr id="20" name="Straight Connector 19">
              <a:extLst>
                <a:ext uri="{FF2B5EF4-FFF2-40B4-BE49-F238E27FC236}">
                  <a16:creationId xmlns:a16="http://schemas.microsoft.com/office/drawing/2014/main" id="{70150AD9-21AB-6078-730A-A437DD6A3362}"/>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045440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a:t>12/11/2023</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3044556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117897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903262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t>12/11/2023</a:t>
            </a:r>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1374348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3" r:id="rId18"/>
    <p:sldLayoutId id="2147483776" r:id="rId19"/>
    <p:sldLayoutId id="2147483777" r:id="rId20"/>
    <p:sldLayoutId id="2147483779" r:id="rId21"/>
    <p:sldLayoutId id="2147483700" r:id="rId22"/>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hernandocounty.us/our-county" TargetMode="External"/><Relationship Id="rId3" Type="http://schemas.openxmlformats.org/officeDocument/2006/relationships/image" Target="../media/image1.png"/><Relationship Id="rId7" Type="http://schemas.openxmlformats.org/officeDocument/2006/relationships/hyperlink" Target="https://www.hernandocounty.us/departments/departments-n-z/procurement/solicitation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procurement.opengov.com/portal/hernandocounty" TargetMode="External"/><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52.png"/><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641074" y="1314450"/>
            <a:ext cx="2844002" cy="3680244"/>
          </a:xfrm>
        </p:spPr>
        <p:txBody>
          <a:bodyPr vert="horz" lIns="91440" tIns="45720" rIns="91440" bIns="45720" rtlCol="0" anchor="ctr">
            <a:normAutofit/>
          </a:bodyPr>
          <a:lstStyle/>
          <a:p>
            <a:br>
              <a:rPr lang="en-US" sz="2800" spc="100" dirty="0"/>
            </a:br>
            <a:r>
              <a:rPr lang="en-US" sz="2800" spc="100" dirty="0"/>
              <a:t>Doing Business with </a:t>
            </a:r>
            <a:br>
              <a:rPr lang="en-US" sz="2800" spc="100" dirty="0"/>
            </a:br>
            <a:r>
              <a:rPr lang="en-US" sz="2800" b="1" spc="100" dirty="0"/>
              <a:t>Hernando County </a:t>
            </a:r>
          </a:p>
        </p:txBody>
      </p:sp>
      <p:pic>
        <p:nvPicPr>
          <p:cNvPr id="18" name="Picture 1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0" name="Picture 1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TextBox 2">
            <a:extLst>
              <a:ext uri="{FF2B5EF4-FFF2-40B4-BE49-F238E27FC236}">
                <a16:creationId xmlns:a16="http://schemas.microsoft.com/office/drawing/2014/main" id="{3CDCB787-2EDD-C3F6-CCFD-E6125108150E}"/>
              </a:ext>
            </a:extLst>
          </p:cNvPr>
          <p:cNvGraphicFramePr/>
          <p:nvPr>
            <p:extLst>
              <p:ext uri="{D42A27DB-BD31-4B8C-83A1-F6EECF244321}">
                <p14:modId xmlns:p14="http://schemas.microsoft.com/office/powerpoint/2010/main" val="190099009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Footer Placeholder 2">
            <a:extLst>
              <a:ext uri="{FF2B5EF4-FFF2-40B4-BE49-F238E27FC236}">
                <a16:creationId xmlns:a16="http://schemas.microsoft.com/office/drawing/2014/main" id="{62AA5041-04BA-5B7C-04CA-BA05A18FF2D5}"/>
              </a:ext>
            </a:extLst>
          </p:cNvPr>
          <p:cNvSpPr>
            <a:spLocks noGrp="1"/>
          </p:cNvSpPr>
          <p:nvPr>
            <p:ph type="ftr" sz="quarter" idx="11"/>
          </p:nvPr>
        </p:nvSpPr>
        <p:spPr>
          <a:xfrm>
            <a:off x="10634103" y="6310313"/>
            <a:ext cx="1286994" cy="365125"/>
          </a:xfrm>
        </p:spPr>
        <p:txBody>
          <a:bodyPr/>
          <a:lstStyle/>
          <a:p>
            <a:r>
              <a:rPr lang="en-US" dirty="0"/>
              <a:t>Alisa Pike,</a:t>
            </a:r>
          </a:p>
          <a:p>
            <a:r>
              <a:rPr lang="en-US" dirty="0"/>
              <a:t> February 2026</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
        <p:nvSpPr>
          <p:cNvPr id="4" name="Title 3">
            <a:extLst>
              <a:ext uri="{FF2B5EF4-FFF2-40B4-BE49-F238E27FC236}">
                <a16:creationId xmlns:a16="http://schemas.microsoft.com/office/drawing/2014/main" id="{FAD2AE59-5630-4D5C-83A9-4CDEF4D7DCFB}"/>
              </a:ext>
            </a:extLst>
          </p:cNvPr>
          <p:cNvSpPr>
            <a:spLocks noGrp="1"/>
          </p:cNvSpPr>
          <p:nvPr>
            <p:ph type="title" idx="4294967295"/>
          </p:nvPr>
        </p:nvSpPr>
        <p:spPr>
          <a:xfrm>
            <a:off x="1506055" y="157425"/>
            <a:ext cx="9390063" cy="1363663"/>
          </a:xfrm>
        </p:spPr>
        <p:txBody>
          <a:bodyPr/>
          <a:lstStyle/>
          <a:p>
            <a:r>
              <a:rPr lang="en-US" b="1" u="sng" dirty="0">
                <a:solidFill>
                  <a:srgbClr val="FF0000"/>
                </a:solidFill>
              </a:rPr>
              <a:t>Purchasing Thresholds </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4294967295"/>
          </p:nvPr>
        </p:nvSpPr>
        <p:spPr>
          <a:xfrm>
            <a:off x="301451" y="1638300"/>
            <a:ext cx="5496447" cy="4427537"/>
          </a:xfrm>
        </p:spPr>
        <p:txBody>
          <a:bodyPr vert="horz" lIns="91440" tIns="45720" rIns="91440" bIns="45720" rtlCol="0" anchor="t">
            <a:normAutofit/>
          </a:bodyPr>
          <a:lstStyle/>
          <a:p>
            <a:pPr marL="0" indent="0" algn="ctr">
              <a:buNone/>
            </a:pPr>
            <a:r>
              <a:rPr lang="en-US" b="1" dirty="0">
                <a:solidFill>
                  <a:srgbClr val="FF0000"/>
                </a:solidFill>
              </a:rPr>
              <a:t>$5,000.00 and Under </a:t>
            </a:r>
          </a:p>
          <a:p>
            <a:pPr marL="285750" indent="-285750">
              <a:buFont typeface="Arial" panose="020B0604020202020204" pitchFamily="34" charset="0"/>
              <a:buChar char="•"/>
            </a:pPr>
            <a:r>
              <a:rPr lang="en-US" dirty="0"/>
              <a:t>one WRITTEN quote or use OF County Purchasing Card </a:t>
            </a:r>
          </a:p>
          <a:p>
            <a:pPr marL="0" indent="0" algn="ctr">
              <a:buNone/>
            </a:pPr>
            <a:r>
              <a:rPr lang="en-US" b="1" u="sng" dirty="0"/>
              <a:t>NO TRANSACTION OR PROCESSING FEES ALLOWED</a:t>
            </a:r>
          </a:p>
          <a:p>
            <a:pPr marL="0" indent="0" algn="ctr">
              <a:buNone/>
            </a:pPr>
            <a:r>
              <a:rPr lang="en-US" b="1" dirty="0">
                <a:solidFill>
                  <a:srgbClr val="FF0000"/>
                </a:solidFill>
              </a:rPr>
              <a:t>$5,000.01 - $50,000.00 </a:t>
            </a:r>
          </a:p>
          <a:p>
            <a:pPr marL="285750" indent="-285750">
              <a:buFont typeface="Arial" panose="020B0604020202020204" pitchFamily="34" charset="0"/>
              <a:buChar char="•"/>
            </a:pPr>
            <a:r>
              <a:rPr lang="en-US" dirty="0"/>
              <a:t>three WRITTEN quotes directly from vendors (“apples to apples”) and award to the lowest quote received </a:t>
            </a:r>
          </a:p>
          <a:p>
            <a:pPr lvl="1" indent="0">
              <a:buNone/>
            </a:pPr>
            <a:endParaRPr lang="en-US" dirty="0"/>
          </a:p>
          <a:p>
            <a:pPr lvl="1" indent="0">
              <a:buNone/>
            </a:pPr>
            <a:endParaRPr lang="en-US" dirty="0"/>
          </a:p>
        </p:txBody>
      </p:sp>
      <p:sp>
        <p:nvSpPr>
          <p:cNvPr id="8" name="Content Placeholder 7">
            <a:extLst>
              <a:ext uri="{FF2B5EF4-FFF2-40B4-BE49-F238E27FC236}">
                <a16:creationId xmlns:a16="http://schemas.microsoft.com/office/drawing/2014/main" id="{813F3455-E568-40C9-9F4D-8C89F4CD95F8}"/>
              </a:ext>
            </a:extLst>
          </p:cNvPr>
          <p:cNvSpPr>
            <a:spLocks noGrp="1"/>
          </p:cNvSpPr>
          <p:nvPr>
            <p:ph sz="half" idx="4294967295"/>
          </p:nvPr>
        </p:nvSpPr>
        <p:spPr>
          <a:xfrm>
            <a:off x="6201086" y="1638300"/>
            <a:ext cx="5590232" cy="4146183"/>
          </a:xfrm>
        </p:spPr>
        <p:txBody>
          <a:bodyPr vert="horz" lIns="91440" tIns="45720" rIns="91440" bIns="45720" rtlCol="0" anchor="t">
            <a:normAutofit fontScale="92500"/>
          </a:bodyPr>
          <a:lstStyle/>
          <a:p>
            <a:pPr marL="0" indent="0" algn="ctr">
              <a:buNone/>
            </a:pPr>
            <a:r>
              <a:rPr lang="en-US" b="1" dirty="0">
                <a:solidFill>
                  <a:srgbClr val="FF0000"/>
                </a:solidFill>
              </a:rPr>
              <a:t>$50,000 OR OVER</a:t>
            </a:r>
          </a:p>
          <a:p>
            <a:pPr marL="285750" indent="-285750">
              <a:buFont typeface="Arial" panose="020B0604020202020204" pitchFamily="34" charset="0"/>
              <a:buChar char="•"/>
            </a:pPr>
            <a:r>
              <a:rPr lang="en-US" dirty="0"/>
              <a:t>$50,000 IS A NUMBER PENDING ON THE NATURE OF THE PURCHASE – can be less or more</a:t>
            </a:r>
          </a:p>
          <a:p>
            <a:pPr marL="285750" indent="-285750">
              <a:buFont typeface="Arial" panose="020B0604020202020204" pitchFamily="34" charset="0"/>
              <a:buChar char="•"/>
            </a:pPr>
            <a:r>
              <a:rPr lang="en-US" dirty="0"/>
              <a:t>Formal Sealed Solicitations: </a:t>
            </a:r>
          </a:p>
          <a:p>
            <a:pPr marL="742950" lvl="1" indent="-285750"/>
            <a:r>
              <a:rPr lang="en-US" dirty="0"/>
              <a:t>Invitation to Bid (</a:t>
            </a:r>
            <a:r>
              <a:rPr lang="en-US" dirty="0" err="1"/>
              <a:t>ItB</a:t>
            </a:r>
            <a:r>
              <a:rPr lang="en-US" dirty="0"/>
              <a:t>), </a:t>
            </a:r>
          </a:p>
          <a:p>
            <a:pPr marL="742950" lvl="1" indent="-285750"/>
            <a:r>
              <a:rPr lang="en-US" dirty="0"/>
              <a:t>Request for Proposal (RFP), </a:t>
            </a:r>
          </a:p>
          <a:p>
            <a:pPr marL="742950" lvl="1" indent="-285750"/>
            <a:r>
              <a:rPr lang="en-US" dirty="0"/>
              <a:t>Request for Qualifications (</a:t>
            </a:r>
            <a:r>
              <a:rPr lang="en-US" dirty="0" err="1"/>
              <a:t>RfQ</a:t>
            </a:r>
            <a:r>
              <a:rPr lang="en-US" dirty="0"/>
              <a:t>),</a:t>
            </a:r>
          </a:p>
          <a:p>
            <a:pPr marL="285750" marR="0" lvl="0" indent="-2857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all" spc="0" normalizeH="0" baseline="0" noProof="0" dirty="0">
                <a:ln>
                  <a:noFill/>
                </a:ln>
                <a:solidFill>
                  <a:prstClr val="black"/>
                </a:solidFill>
                <a:effectLst/>
                <a:uLnTx/>
                <a:uFillTx/>
                <a:latin typeface="Tw Cen MT" panose="020B0602020104020603"/>
                <a:ea typeface="+mn-ea"/>
                <a:cs typeface="+mn-cs"/>
              </a:rPr>
              <a:t>Purchases of $50,000 OR OVER: </a:t>
            </a:r>
          </a:p>
          <a:p>
            <a:pPr marL="742950" lvl="1" indent="-285750">
              <a:spcBef>
                <a:spcPts val="1000"/>
              </a:spcBef>
              <a:buClr>
                <a:prstClr val="black"/>
              </a:buClr>
              <a:defRPr/>
            </a:pPr>
            <a:r>
              <a:rPr lang="en-US" dirty="0">
                <a:solidFill>
                  <a:prstClr val="black"/>
                </a:solidFill>
                <a:latin typeface="Tw Cen MT" panose="020B0602020104020603"/>
              </a:rPr>
              <a:t>Approved by the Hernando County Board of County Commissioners</a:t>
            </a:r>
            <a:endParaRPr kumimoji="0" lang="en-US" b="0" i="0" u="none" strike="noStrike" kern="1200" cap="all" spc="0" normalizeH="0" baseline="0" noProof="0" dirty="0">
              <a:ln>
                <a:noFill/>
              </a:ln>
              <a:solidFill>
                <a:prstClr val="black"/>
              </a:solidFill>
              <a:effectLst/>
              <a:uLnTx/>
              <a:uFillTx/>
              <a:latin typeface="Tw Cen MT" panose="020B0602020104020603"/>
              <a:ea typeface="+mn-ea"/>
              <a:cs typeface="+mn-cs"/>
            </a:endParaRP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15169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2" name="Title 1">
            <a:extLst>
              <a:ext uri="{FF2B5EF4-FFF2-40B4-BE49-F238E27FC236}">
                <a16:creationId xmlns:a16="http://schemas.microsoft.com/office/drawing/2014/main" id="{67708C79-A4AC-4B5D-92DF-600737E4D11A}"/>
              </a:ext>
            </a:extLst>
          </p:cNvPr>
          <p:cNvSpPr>
            <a:spLocks noGrp="1"/>
          </p:cNvSpPr>
          <p:nvPr>
            <p:ph type="title" idx="4294967295"/>
          </p:nvPr>
        </p:nvSpPr>
        <p:spPr>
          <a:xfrm>
            <a:off x="1245997" y="895350"/>
            <a:ext cx="9756948" cy="754063"/>
          </a:xfrm>
        </p:spPr>
        <p:txBody>
          <a:bodyPr>
            <a:normAutofit/>
          </a:bodyPr>
          <a:lstStyle/>
          <a:p>
            <a:r>
              <a:rPr lang="en-US" dirty="0">
                <a:solidFill>
                  <a:srgbClr val="FF0000"/>
                </a:solidFill>
              </a:rPr>
              <a:t>Types of Formal Solicitations </a:t>
            </a:r>
          </a:p>
        </p:txBody>
      </p:sp>
      <p:sp>
        <p:nvSpPr>
          <p:cNvPr id="7" name="Text Placeholder 6">
            <a:extLst>
              <a:ext uri="{FF2B5EF4-FFF2-40B4-BE49-F238E27FC236}">
                <a16:creationId xmlns:a16="http://schemas.microsoft.com/office/drawing/2014/main" id="{02492136-277B-808E-9D1B-0527359207DB}"/>
              </a:ext>
            </a:extLst>
          </p:cNvPr>
          <p:cNvSpPr>
            <a:spLocks noGrp="1"/>
          </p:cNvSpPr>
          <p:nvPr>
            <p:ph sz="half" idx="4294967295"/>
          </p:nvPr>
        </p:nvSpPr>
        <p:spPr>
          <a:xfrm>
            <a:off x="411982" y="3214688"/>
            <a:ext cx="11780018" cy="1741487"/>
          </a:xfrm>
        </p:spPr>
        <p:txBody>
          <a:bodyPr>
            <a:normAutofit fontScale="92500" lnSpcReduction="10000"/>
          </a:bodyPr>
          <a:lstStyle/>
          <a:p>
            <a:pPr marL="285750" indent="-285750">
              <a:buFont typeface="Arial" panose="020B0604020202020204" pitchFamily="34" charset="0"/>
              <a:buChar char="•"/>
            </a:pPr>
            <a:r>
              <a:rPr lang="en-US" b="1" dirty="0"/>
              <a:t>Request for Qualifications (RFQ) </a:t>
            </a:r>
          </a:p>
          <a:p>
            <a:pPr marL="742950" lvl="1" indent="-285750">
              <a:buFont typeface="Arial" panose="020B0604020202020204" pitchFamily="34" charset="0"/>
              <a:buChar char="•"/>
            </a:pPr>
            <a:r>
              <a:rPr lang="en-US" dirty="0"/>
              <a:t>An evaluation committee is appointed to review and evaluate proposals submitted based on prior established criteria. NO PRICE IS SUBMITTED OR CONSIDERED during evaluation. Final pricing negotiated with top-ranked firm. Only one firm may be negotiated with at any given time, and if no agreement is reached with top-ranked firm, negotiations can begin with next highest ranked firm and so on. </a:t>
            </a:r>
          </a:p>
          <a:p>
            <a:pPr marL="742950" lvl="1" indent="-285750">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4294967295"/>
          </p:nvPr>
        </p:nvSpPr>
        <p:spPr>
          <a:xfrm>
            <a:off x="411982" y="1836738"/>
            <a:ext cx="11780018" cy="1325562"/>
          </a:xfrm>
        </p:spPr>
        <p:txBody>
          <a:bodyPr>
            <a:normAutofit fontScale="92500"/>
          </a:bodyPr>
          <a:lstStyle/>
          <a:p>
            <a:r>
              <a:rPr lang="en-US" b="1" dirty="0"/>
              <a:t>Invitation TO Bid (ITB) or term contract</a:t>
            </a:r>
          </a:p>
          <a:p>
            <a:pPr lvl="1"/>
            <a:r>
              <a:rPr lang="en-US" dirty="0"/>
              <a:t>Used when the department can define the scope of work and specifications for goods and services. </a:t>
            </a:r>
          </a:p>
          <a:p>
            <a:pPr lvl="1"/>
            <a:r>
              <a:rPr lang="en-US" dirty="0"/>
              <a:t>Award is made to the lowest, responsive, and responsible bidder.</a:t>
            </a:r>
          </a:p>
          <a:p>
            <a:pPr lvl="1"/>
            <a:endParaRPr lang="en-US" dirty="0"/>
          </a:p>
        </p:txBody>
      </p:sp>
      <p:sp>
        <p:nvSpPr>
          <p:cNvPr id="4" name="Text Placeholder 6">
            <a:extLst>
              <a:ext uri="{FF2B5EF4-FFF2-40B4-BE49-F238E27FC236}">
                <a16:creationId xmlns:a16="http://schemas.microsoft.com/office/drawing/2014/main" id="{E8E21F50-06BF-93E0-B1B5-08B35A5B2516}"/>
              </a:ext>
            </a:extLst>
          </p:cNvPr>
          <p:cNvSpPr txBox="1">
            <a:spLocks/>
          </p:cNvSpPr>
          <p:nvPr/>
        </p:nvSpPr>
        <p:spPr>
          <a:xfrm>
            <a:off x="3520438" y="4870937"/>
            <a:ext cx="8529131" cy="1668059"/>
          </a:xfrm>
          <a:prstGeom prst="rect">
            <a:avLst/>
          </a:prstGeom>
        </p:spPr>
        <p:txBody>
          <a:bodyPr vert="horz" lIns="45720" tIns="45720" rIns="45720" bIns="45720" rtlCol="0">
            <a:normAutofit/>
          </a:bodyPr>
          <a:lstStyle>
            <a:lvl1pPr marL="0" indent="0" algn="l" defTabSz="914400" rtl="0" eaLnBrk="1" latinLnBrk="0" hangingPunct="1">
              <a:lnSpc>
                <a:spcPts val="2000"/>
              </a:lnSpc>
              <a:spcBef>
                <a:spcPts val="1200"/>
              </a:spcBef>
              <a:spcAft>
                <a:spcPts val="200"/>
              </a:spcAft>
              <a:buClr>
                <a:schemeClr val="accent1"/>
              </a:buClr>
              <a:buSzPct val="100000"/>
              <a:buFont typeface="Tw Cen MT" panose="020B0602020104020603" pitchFamily="34" charset="0"/>
              <a:buNone/>
              <a:defRPr sz="1800" kern="1200">
                <a:solidFill>
                  <a:schemeClr val="tx1"/>
                </a:solidFill>
                <a:latin typeface="+mn-lt"/>
                <a:ea typeface="+mn-ea"/>
                <a:cs typeface="+mn-cs"/>
              </a:defRPr>
            </a:lvl1pPr>
            <a:lvl2pPr marL="4572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9144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13716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18288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indent="0">
              <a:buNone/>
            </a:pPr>
            <a:endParaRPr lang="en-US" dirty="0"/>
          </a:p>
        </p:txBody>
      </p:sp>
      <p:sp>
        <p:nvSpPr>
          <p:cNvPr id="5" name="Text Placeholder 6">
            <a:extLst>
              <a:ext uri="{FF2B5EF4-FFF2-40B4-BE49-F238E27FC236}">
                <a16:creationId xmlns:a16="http://schemas.microsoft.com/office/drawing/2014/main" id="{F3169E32-5C74-4186-CA19-EEB70D6118D5}"/>
              </a:ext>
            </a:extLst>
          </p:cNvPr>
          <p:cNvSpPr txBox="1">
            <a:spLocks/>
          </p:cNvSpPr>
          <p:nvPr/>
        </p:nvSpPr>
        <p:spPr>
          <a:xfrm>
            <a:off x="411983" y="4833655"/>
            <a:ext cx="11637586" cy="1742622"/>
          </a:xfrm>
          <a:prstGeom prst="rect">
            <a:avLst/>
          </a:prstGeom>
        </p:spPr>
        <p:txBody>
          <a:bodyPr vert="horz" lIns="45720" tIns="45720" rIns="45720" bIns="45720" rtlCol="0">
            <a:normAutofit/>
          </a:bodyPr>
          <a:lstStyle>
            <a:lvl1pPr marL="0" indent="0" algn="l" defTabSz="914400" rtl="0" eaLnBrk="1" latinLnBrk="0" hangingPunct="1">
              <a:lnSpc>
                <a:spcPts val="2000"/>
              </a:lnSpc>
              <a:spcBef>
                <a:spcPts val="1200"/>
              </a:spcBef>
              <a:spcAft>
                <a:spcPts val="200"/>
              </a:spcAft>
              <a:buClr>
                <a:schemeClr val="accent1"/>
              </a:buClr>
              <a:buSzPct val="100000"/>
              <a:buFont typeface="Tw Cen MT" panose="020B0602020104020603" pitchFamily="34" charset="0"/>
              <a:buNone/>
              <a:defRPr sz="1800" kern="1200">
                <a:solidFill>
                  <a:schemeClr val="tx1"/>
                </a:solidFill>
                <a:latin typeface="+mn-lt"/>
                <a:ea typeface="+mn-ea"/>
                <a:cs typeface="+mn-cs"/>
              </a:defRPr>
            </a:lvl1pPr>
            <a:lvl2pPr marL="4572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9144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13716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18288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b="1" dirty="0"/>
              <a:t>REQUEST FOR PROPOSALS (RFP) </a:t>
            </a:r>
          </a:p>
          <a:p>
            <a:pPr marL="742950" lvl="1" indent="-285750">
              <a:buFont typeface="Arial" panose="020B0604020202020204" pitchFamily="34" charset="0"/>
              <a:buChar char="•"/>
            </a:pPr>
            <a:r>
              <a:rPr lang="en-US" dirty="0"/>
              <a:t>A REQUEST FOR PROPOSAL IS USED TO OBTAIN GOODS AND SERVICES BASED ON A SCOPE OF WORK PROVIDED BY THE USER DEPARTMENT. AN EVALUATION COMMITTEE IS APPOINTED TO  REVIEW AND EVALUATE PROPOSALS SUBMITTED BASED ON PRIOR ESTABLISHED CRITERIA WHICH MAY INCLUDE BUT IS NOT LIMITED TO PRICE.</a:t>
            </a:r>
          </a:p>
        </p:txBody>
      </p:sp>
    </p:spTree>
    <p:extLst>
      <p:ext uri="{BB962C8B-B14F-4D97-AF65-F5344CB8AC3E}">
        <p14:creationId xmlns:p14="http://schemas.microsoft.com/office/powerpoint/2010/main" val="141878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
        <p:nvSpPr>
          <p:cNvPr id="2" name="Title 1">
            <a:extLst>
              <a:ext uri="{FF2B5EF4-FFF2-40B4-BE49-F238E27FC236}">
                <a16:creationId xmlns:a16="http://schemas.microsoft.com/office/drawing/2014/main" id="{67708C79-A4AC-4B5D-92DF-600737E4D11A}"/>
              </a:ext>
            </a:extLst>
          </p:cNvPr>
          <p:cNvSpPr>
            <a:spLocks noGrp="1"/>
          </p:cNvSpPr>
          <p:nvPr>
            <p:ph type="title" idx="4294967295"/>
          </p:nvPr>
        </p:nvSpPr>
        <p:spPr>
          <a:xfrm>
            <a:off x="1245997" y="895350"/>
            <a:ext cx="9756948" cy="754063"/>
          </a:xfrm>
        </p:spPr>
        <p:txBody>
          <a:bodyPr>
            <a:normAutofit/>
          </a:bodyPr>
          <a:lstStyle/>
          <a:p>
            <a:r>
              <a:rPr lang="en-US" dirty="0">
                <a:solidFill>
                  <a:srgbClr val="FF0000"/>
                </a:solidFill>
              </a:rPr>
              <a:t>OTHER Type of PROCUREMENT </a:t>
            </a:r>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4294967295"/>
          </p:nvPr>
        </p:nvSpPr>
        <p:spPr>
          <a:xfrm>
            <a:off x="411982" y="1836737"/>
            <a:ext cx="11780018" cy="3755941"/>
          </a:xfrm>
        </p:spPr>
        <p:txBody>
          <a:bodyPr>
            <a:normAutofit fontScale="85000" lnSpcReduction="10000"/>
          </a:bodyPr>
          <a:lstStyle/>
          <a:p>
            <a:r>
              <a:rPr lang="en-US" b="1" dirty="0"/>
              <a:t>Piggyback:</a:t>
            </a:r>
          </a:p>
          <a:p>
            <a:pPr marL="742950" lvl="1" indent="-285750">
              <a:buFont typeface="Arial" panose="020B0604020202020204" pitchFamily="34" charset="0"/>
              <a:buChar char="•"/>
            </a:pPr>
            <a:r>
              <a:rPr lang="en-US" dirty="0"/>
              <a:t>The Purchasing Ordinance does allow for the use of State/ Cooperative Contracts, or “Piggybacking” of other public agency contracts, when in the best interest of Hernando County.</a:t>
            </a:r>
          </a:p>
          <a:p>
            <a:pPr marL="742950" lvl="1" indent="-285750">
              <a:buFont typeface="Arial" panose="020B0604020202020204" pitchFamily="34" charset="0"/>
              <a:buChar char="•"/>
            </a:pPr>
            <a:r>
              <a:rPr lang="en-US" dirty="0"/>
              <a:t>Because these contracts are competitively solicited, the public procurement process is still being fulfilled. </a:t>
            </a:r>
          </a:p>
          <a:p>
            <a:pPr marL="742950" lvl="1" indent="-285750">
              <a:buFont typeface="Arial" panose="020B0604020202020204" pitchFamily="34" charset="0"/>
              <a:buChar char="•"/>
            </a:pPr>
            <a:endParaRPr lang="en-US" dirty="0"/>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all" spc="0" normalizeH="0" baseline="0" noProof="0" dirty="0">
                <a:ln>
                  <a:noFill/>
                </a:ln>
                <a:solidFill>
                  <a:prstClr val="black"/>
                </a:solidFill>
                <a:effectLst/>
                <a:uLnTx/>
                <a:uFillTx/>
                <a:latin typeface="Tw Cen MT" panose="020B0602020104020603"/>
                <a:ea typeface="+mn-ea"/>
                <a:cs typeface="+mn-cs"/>
              </a:rPr>
              <a:t>TERM CONTRACT – ITB (Invitation to Bid)</a:t>
            </a:r>
          </a:p>
          <a:p>
            <a:pPr lvl="1">
              <a:spcBef>
                <a:spcPts val="1000"/>
              </a:spcBef>
              <a:buClr>
                <a:prstClr val="black"/>
              </a:buClr>
              <a:defRPr/>
            </a:pPr>
            <a:r>
              <a:rPr kumimoji="0" lang="en-US" i="0" u="none" strike="noStrike" kern="1200" cap="all" spc="0" normalizeH="0" baseline="0" noProof="0" dirty="0">
                <a:ln>
                  <a:noFill/>
                </a:ln>
                <a:solidFill>
                  <a:prstClr val="black"/>
                </a:solidFill>
                <a:effectLst/>
                <a:uLnTx/>
                <a:uFillTx/>
                <a:latin typeface="Tw Cen MT" panose="020B0602020104020603"/>
                <a:ea typeface="+mn-ea"/>
                <a:cs typeface="+mn-cs"/>
              </a:rPr>
              <a:t>We use ITBs when we can establish precise specifications defining the actual commodity or commodities required. </a:t>
            </a:r>
          </a:p>
          <a:p>
            <a:pPr lvl="1">
              <a:spcBef>
                <a:spcPts val="1000"/>
              </a:spcBef>
              <a:buClr>
                <a:prstClr val="black"/>
              </a:buClr>
              <a:defRPr/>
            </a:pPr>
            <a:r>
              <a:rPr kumimoji="0" lang="en-US" i="0" u="none" strike="noStrike" kern="1200" cap="all" spc="0" normalizeH="0" baseline="0" noProof="0" dirty="0">
                <a:ln>
                  <a:noFill/>
                </a:ln>
                <a:solidFill>
                  <a:prstClr val="black"/>
                </a:solidFill>
                <a:effectLst/>
                <a:uLnTx/>
                <a:uFillTx/>
                <a:latin typeface="Tw Cen MT" panose="020B0602020104020603"/>
                <a:ea typeface="+mn-ea"/>
                <a:cs typeface="+mn-cs"/>
              </a:rPr>
              <a:t>A term contract is an agreement between a customer and a supplier that sets out the terms of the relationship between them. The contract will specify the products or services to be supplied, the price, the delivery schedule, and any other terms and conditions of the agreement.</a:t>
            </a:r>
          </a:p>
          <a:p>
            <a:pPr lvl="1">
              <a:spcBef>
                <a:spcPts val="1000"/>
              </a:spcBef>
              <a:buClr>
                <a:prstClr val="black"/>
              </a:buClr>
              <a:defRPr/>
            </a:pPr>
            <a:endParaRPr kumimoji="0" lang="en-US" b="1" i="0" u="none" strike="noStrike" kern="1200" cap="all" spc="0" normalizeH="0" baseline="0" noProof="0" dirty="0">
              <a:ln>
                <a:noFill/>
              </a:ln>
              <a:solidFill>
                <a:prstClr val="black"/>
              </a:solidFill>
              <a:effectLst/>
              <a:uLnTx/>
              <a:uFillTx/>
              <a:latin typeface="Tw Cen MT" panose="020B0602020104020603"/>
              <a:ea typeface="+mn-ea"/>
              <a:cs typeface="+mn-cs"/>
            </a:endParaRPr>
          </a:p>
          <a:p>
            <a:pPr marL="742950" lvl="1" indent="-285750">
              <a:buFont typeface="Arial" panose="020B0604020202020204" pitchFamily="34" charset="0"/>
              <a:buChar char="•"/>
            </a:pPr>
            <a:endParaRPr lang="en-US" dirty="0"/>
          </a:p>
          <a:p>
            <a:endParaRPr lang="en-US" b="1" dirty="0"/>
          </a:p>
          <a:p>
            <a:pPr lvl="1"/>
            <a:endParaRPr lang="en-US" dirty="0"/>
          </a:p>
        </p:txBody>
      </p:sp>
      <p:sp>
        <p:nvSpPr>
          <p:cNvPr id="4" name="Text Placeholder 6">
            <a:extLst>
              <a:ext uri="{FF2B5EF4-FFF2-40B4-BE49-F238E27FC236}">
                <a16:creationId xmlns:a16="http://schemas.microsoft.com/office/drawing/2014/main" id="{E8E21F50-06BF-93E0-B1B5-08B35A5B2516}"/>
              </a:ext>
            </a:extLst>
          </p:cNvPr>
          <p:cNvSpPr txBox="1">
            <a:spLocks/>
          </p:cNvSpPr>
          <p:nvPr/>
        </p:nvSpPr>
        <p:spPr>
          <a:xfrm>
            <a:off x="3520438" y="4870937"/>
            <a:ext cx="8529131" cy="1668059"/>
          </a:xfrm>
          <a:prstGeom prst="rect">
            <a:avLst/>
          </a:prstGeom>
        </p:spPr>
        <p:txBody>
          <a:bodyPr vert="horz" lIns="45720" tIns="45720" rIns="45720" bIns="45720" rtlCol="0">
            <a:normAutofit/>
          </a:bodyPr>
          <a:lstStyle>
            <a:lvl1pPr marL="0" indent="0" algn="l" defTabSz="914400" rtl="0" eaLnBrk="1" latinLnBrk="0" hangingPunct="1">
              <a:lnSpc>
                <a:spcPts val="2000"/>
              </a:lnSpc>
              <a:spcBef>
                <a:spcPts val="1200"/>
              </a:spcBef>
              <a:spcAft>
                <a:spcPts val="200"/>
              </a:spcAft>
              <a:buClr>
                <a:schemeClr val="accent1"/>
              </a:buClr>
              <a:buSzPct val="100000"/>
              <a:buFont typeface="Tw Cen MT" panose="020B0602020104020603" pitchFamily="34" charset="0"/>
              <a:buNone/>
              <a:defRPr sz="1800" kern="1200">
                <a:solidFill>
                  <a:schemeClr val="tx1"/>
                </a:solidFill>
                <a:latin typeface="+mn-lt"/>
                <a:ea typeface="+mn-ea"/>
                <a:cs typeface="+mn-cs"/>
              </a:defRPr>
            </a:lvl1pPr>
            <a:lvl2pPr marL="4572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9144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13716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18288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indent="0">
              <a:buNone/>
            </a:pPr>
            <a:endParaRPr lang="en-US" dirty="0"/>
          </a:p>
        </p:txBody>
      </p:sp>
      <p:sp>
        <p:nvSpPr>
          <p:cNvPr id="5" name="Text Placeholder 6">
            <a:extLst>
              <a:ext uri="{FF2B5EF4-FFF2-40B4-BE49-F238E27FC236}">
                <a16:creationId xmlns:a16="http://schemas.microsoft.com/office/drawing/2014/main" id="{F3169E32-5C74-4186-CA19-EEB70D6118D5}"/>
              </a:ext>
            </a:extLst>
          </p:cNvPr>
          <p:cNvSpPr txBox="1">
            <a:spLocks/>
          </p:cNvSpPr>
          <p:nvPr/>
        </p:nvSpPr>
        <p:spPr>
          <a:xfrm>
            <a:off x="411983" y="4833655"/>
            <a:ext cx="11637586" cy="1742622"/>
          </a:xfrm>
          <a:prstGeom prst="rect">
            <a:avLst/>
          </a:prstGeom>
        </p:spPr>
        <p:txBody>
          <a:bodyPr vert="horz" lIns="45720" tIns="45720" rIns="45720" bIns="45720" rtlCol="0">
            <a:normAutofit/>
          </a:bodyPr>
          <a:lstStyle>
            <a:lvl1pPr marL="0" indent="0" algn="l" defTabSz="914400" rtl="0" eaLnBrk="1" latinLnBrk="0" hangingPunct="1">
              <a:lnSpc>
                <a:spcPts val="2000"/>
              </a:lnSpc>
              <a:spcBef>
                <a:spcPts val="1200"/>
              </a:spcBef>
              <a:spcAft>
                <a:spcPts val="200"/>
              </a:spcAft>
              <a:buClr>
                <a:schemeClr val="accent1"/>
              </a:buClr>
              <a:buSzPct val="100000"/>
              <a:buFont typeface="Tw Cen MT" panose="020B0602020104020603" pitchFamily="34" charset="0"/>
              <a:buNone/>
              <a:defRPr sz="1800" kern="1200">
                <a:solidFill>
                  <a:schemeClr val="tx1"/>
                </a:solidFill>
                <a:latin typeface="+mn-lt"/>
                <a:ea typeface="+mn-ea"/>
                <a:cs typeface="+mn-cs"/>
              </a:defRPr>
            </a:lvl1pPr>
            <a:lvl2pPr marL="4572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9144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13716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18288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9143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9" name="Rectangle 3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31FE9-9059-4FE8-B4AC-9771F23A1B89}"/>
              </a:ext>
            </a:extLst>
          </p:cNvPr>
          <p:cNvSpPr>
            <a:spLocks noGrp="1"/>
          </p:cNvSpPr>
          <p:nvPr>
            <p:ph type="title" idx="4294967295"/>
          </p:nvPr>
        </p:nvSpPr>
        <p:spPr>
          <a:xfrm>
            <a:off x="641074" y="757237"/>
            <a:ext cx="3079320" cy="3680244"/>
          </a:xfrm>
        </p:spPr>
        <p:txBody>
          <a:bodyPr vert="horz" lIns="91440" tIns="45720" rIns="91440" bIns="45720" rtlCol="0" anchor="ctr">
            <a:normAutofit/>
          </a:bodyPr>
          <a:lstStyle/>
          <a:p>
            <a:r>
              <a:rPr lang="en-US" sz="4400" dirty="0">
                <a:solidFill>
                  <a:srgbClr val="FFFFFF"/>
                </a:solidFill>
              </a:rPr>
              <a:t>How Do I find out about projects ?</a:t>
            </a:r>
          </a:p>
        </p:txBody>
      </p:sp>
      <p:pic>
        <p:nvPicPr>
          <p:cNvPr id="43" name="Picture 4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8" name="Text Placeholder 7">
            <a:extLst>
              <a:ext uri="{FF2B5EF4-FFF2-40B4-BE49-F238E27FC236}">
                <a16:creationId xmlns:a16="http://schemas.microsoft.com/office/drawing/2014/main" id="{87441910-6501-5C60-C05A-BAFF34C25798}"/>
              </a:ext>
            </a:extLst>
          </p:cNvPr>
          <p:cNvSpPr>
            <a:spLocks noGrp="1"/>
          </p:cNvSpPr>
          <p:nvPr>
            <p:ph sz="half" idx="4294967295"/>
          </p:nvPr>
        </p:nvSpPr>
        <p:spPr>
          <a:xfrm>
            <a:off x="4634794" y="311499"/>
            <a:ext cx="6642806" cy="6229978"/>
          </a:xfrm>
        </p:spPr>
        <p:txBody>
          <a:bodyPr vert="horz" lIns="91440" tIns="45720" rIns="91440" bIns="45720" rtlCol="0" anchor="ctr">
            <a:normAutofit/>
          </a:bodyPr>
          <a:lstStyle/>
          <a:p>
            <a:pPr>
              <a:lnSpc>
                <a:spcPct val="110000"/>
              </a:lnSpc>
            </a:pPr>
            <a:r>
              <a:rPr lang="en-US" sz="1800" dirty="0"/>
              <a:t>All Hernando County Solicitations documents are posted on the OpenGov online platform:</a:t>
            </a:r>
          </a:p>
          <a:p>
            <a:pPr marL="0" indent="0">
              <a:lnSpc>
                <a:spcPct val="110000"/>
              </a:lnSpc>
              <a:buNone/>
            </a:pPr>
            <a:r>
              <a:rPr lang="en-US" sz="1800" dirty="0"/>
              <a:t> </a:t>
            </a:r>
            <a:r>
              <a:rPr lang="en-US" sz="1800" b="1" dirty="0">
                <a:solidFill>
                  <a:srgbClr val="FF0000"/>
                </a:solidFill>
                <a:hlinkClick r:id="rId6">
                  <a:extLst>
                    <a:ext uri="{A12FA001-AC4F-418D-AE19-62706E023703}">
                      <ahyp:hlinkClr xmlns:ahyp="http://schemas.microsoft.com/office/drawing/2018/hyperlinkcolor" val="tx"/>
                    </a:ext>
                  </a:extLst>
                </a:hlinkClick>
              </a:rPr>
              <a:t>https://procurement.opengov.com/portal/hernandocounty</a:t>
            </a:r>
            <a:r>
              <a:rPr lang="en-US" sz="1800" b="1" dirty="0">
                <a:solidFill>
                  <a:srgbClr val="FF0000"/>
                </a:solidFill>
              </a:rPr>
              <a:t>.</a:t>
            </a:r>
          </a:p>
          <a:p>
            <a:pPr>
              <a:lnSpc>
                <a:spcPct val="110000"/>
              </a:lnSpc>
            </a:pPr>
            <a:r>
              <a:rPr lang="en-US" sz="1800" dirty="0"/>
              <a:t>You may also find the link by visiting procurement on the Hernando county webpage:</a:t>
            </a:r>
          </a:p>
          <a:p>
            <a:pPr lvl="2">
              <a:lnSpc>
                <a:spcPct val="110000"/>
              </a:lnSpc>
            </a:pPr>
            <a:r>
              <a:rPr lang="en-US" sz="1800" b="1" dirty="0">
                <a:solidFill>
                  <a:srgbClr val="FF0000"/>
                </a:solidFill>
                <a:hlinkClick r:id="rId7">
                  <a:extLst>
                    <a:ext uri="{A12FA001-AC4F-418D-AE19-62706E023703}">
                      <ahyp:hlinkClr xmlns:ahyp="http://schemas.microsoft.com/office/drawing/2018/hyperlinkcolor" val="tx"/>
                    </a:ext>
                  </a:extLst>
                </a:hlinkClick>
              </a:rPr>
              <a:t>https://www.hernandocounty.us/departments/departments-n-z/procurement/solicitations</a:t>
            </a:r>
            <a:r>
              <a:rPr lang="en-US" sz="1800" b="1" dirty="0">
                <a:solidFill>
                  <a:srgbClr val="FF0000"/>
                </a:solidFill>
              </a:rPr>
              <a:t>.</a:t>
            </a:r>
          </a:p>
          <a:p>
            <a:pPr marL="0" algn="ctr">
              <a:lnSpc>
                <a:spcPct val="110000"/>
              </a:lnSpc>
            </a:pPr>
            <a:r>
              <a:rPr lang="en-US" sz="1800" dirty="0">
                <a:highlight>
                  <a:srgbClr val="FFFF00"/>
                </a:highlight>
              </a:rPr>
              <a:t>It is free!</a:t>
            </a:r>
          </a:p>
          <a:p>
            <a:pPr>
              <a:lnSpc>
                <a:spcPct val="110000"/>
              </a:lnSpc>
            </a:pPr>
            <a:r>
              <a:rPr lang="en-US" sz="1800" dirty="0"/>
              <a:t>Would you like to Digitally engage and connect with your local government online?</a:t>
            </a:r>
          </a:p>
          <a:p>
            <a:pPr marL="457200" lvl="1">
              <a:lnSpc>
                <a:spcPct val="110000"/>
              </a:lnSpc>
              <a:spcBef>
                <a:spcPts val="1000"/>
              </a:spcBef>
              <a:defRPr/>
            </a:pPr>
            <a:r>
              <a:rPr kumimoji="0" lang="en-US" sz="1600" b="0" i="0" u="none" strike="noStrike" spc="0" normalizeH="0" noProof="0" dirty="0">
                <a:ln>
                  <a:noFill/>
                </a:ln>
                <a:uLnTx/>
                <a:uFillTx/>
              </a:rPr>
              <a:t>Engage Hernando</a:t>
            </a:r>
          </a:p>
          <a:p>
            <a:pPr lvl="1">
              <a:lnSpc>
                <a:spcPct val="110000"/>
              </a:lnSpc>
              <a:spcBef>
                <a:spcPts val="1000"/>
              </a:spcBef>
              <a:defRPr/>
            </a:pPr>
            <a:r>
              <a:rPr kumimoji="0" lang="en-US" sz="1600" b="0" i="0" u="none" strike="noStrike" spc="0" normalizeH="0" noProof="0" dirty="0">
                <a:ln>
                  <a:noFill/>
                </a:ln>
                <a:uLnTx/>
                <a:uFillTx/>
              </a:rPr>
              <a:t>You may find the link by visiting engage on the Hernando county webpage:</a:t>
            </a:r>
          </a:p>
          <a:p>
            <a:pPr marL="228600" marR="0" lvl="0" fontAlgn="auto">
              <a:lnSpc>
                <a:spcPct val="110000"/>
              </a:lnSpc>
              <a:spcBef>
                <a:spcPts val="1000"/>
              </a:spcBef>
              <a:spcAft>
                <a:spcPts val="0"/>
              </a:spcAft>
              <a:buSzTx/>
              <a:tabLst/>
              <a:defRPr/>
            </a:pPr>
            <a:r>
              <a:rPr kumimoji="0" lang="en-US" sz="1800" b="1" i="0" u="none" strike="noStrike" spc="0" normalizeH="0" noProof="0" dirty="0">
                <a:ln>
                  <a:noFill/>
                </a:ln>
                <a:solidFill>
                  <a:srgbClr val="FF0000"/>
                </a:solidFill>
                <a:uLnTx/>
                <a:uFillTx/>
                <a:hlinkClick r:id="rId8">
                  <a:extLst>
                    <a:ext uri="{A12FA001-AC4F-418D-AE19-62706E023703}">
                      <ahyp:hlinkClr xmlns:ahyp="http://schemas.microsoft.com/office/drawing/2018/hyperlinkcolor" val="tx"/>
                    </a:ext>
                  </a:extLst>
                </a:hlinkClick>
              </a:rPr>
              <a:t>https://www.hernandocounty.us/our-county</a:t>
            </a:r>
            <a:endParaRPr kumimoji="0" lang="en-US" sz="1800" b="1" i="0" u="none" strike="noStrike" spc="0" normalizeH="0" noProof="0" dirty="0">
              <a:ln>
                <a:noFill/>
              </a:ln>
              <a:solidFill>
                <a:srgbClr val="FF0000"/>
              </a:solidFill>
              <a:uLnTx/>
              <a:uFillTx/>
            </a:endParaRPr>
          </a:p>
          <a:p>
            <a:pPr marL="0" marR="0" lvl="0" fontAlgn="auto">
              <a:lnSpc>
                <a:spcPct val="110000"/>
              </a:lnSpc>
              <a:spcBef>
                <a:spcPts val="1000"/>
              </a:spcBef>
              <a:spcAft>
                <a:spcPts val="0"/>
              </a:spcAft>
              <a:buSzTx/>
              <a:tabLst/>
              <a:defRPr/>
            </a:pPr>
            <a:endParaRPr kumimoji="0" lang="en-US" sz="1400" b="0" i="0" u="none" strike="noStrike" spc="0" normalizeH="0" noProof="0" dirty="0">
              <a:ln>
                <a:noFill/>
              </a:ln>
              <a:uLnTx/>
              <a:uFillTx/>
            </a:endParaRPr>
          </a:p>
          <a:p>
            <a:pPr marL="0" marR="0" lvl="0" fontAlgn="auto">
              <a:lnSpc>
                <a:spcPct val="110000"/>
              </a:lnSpc>
              <a:spcBef>
                <a:spcPts val="1000"/>
              </a:spcBef>
              <a:spcAft>
                <a:spcPts val="0"/>
              </a:spcAft>
              <a:buSzTx/>
              <a:tabLst/>
              <a:defRPr/>
            </a:pPr>
            <a:endParaRPr kumimoji="0" lang="en-US" sz="1400" b="0" i="0" u="none" strike="noStrike" spc="0" normalizeH="0" noProof="0" dirty="0">
              <a:ln>
                <a:noFill/>
              </a:ln>
              <a:highlight>
                <a:srgbClr val="FFFF00"/>
              </a:highlight>
              <a:uLnTx/>
              <a:uFillTx/>
            </a:endParaRPr>
          </a:p>
          <a:p>
            <a:pPr marL="914400" lvl="2">
              <a:lnSpc>
                <a:spcPct val="110000"/>
              </a:lnSpc>
            </a:pPr>
            <a:endParaRPr lang="en-US" sz="1400" dirty="0"/>
          </a:p>
        </p:txBody>
      </p:sp>
      <p:pic>
        <p:nvPicPr>
          <p:cNvPr id="45" name="Picture 4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a:xfrm>
            <a:off x="10514011" y="5883275"/>
            <a:ext cx="764215" cy="365125"/>
          </a:xfrm>
        </p:spPr>
        <p:txBody>
          <a:bodyPr vert="horz" lIns="91440" tIns="45720" rIns="91440" bIns="45720" rtlCol="0" anchor="ctr">
            <a:normAutofit/>
          </a:bodyPr>
          <a:lstStyle/>
          <a:p>
            <a:pPr>
              <a:spcAft>
                <a:spcPts val="600"/>
              </a:spcAft>
            </a:pPr>
            <a:fld id="{B5CEABB6-07DC-46E8-9B57-56EC44A396E5}" type="slidenum">
              <a:rPr lang="en-US" kern="1200" dirty="0">
                <a:solidFill>
                  <a:schemeClr val="tx1"/>
                </a:solidFill>
                <a:latin typeface="+mn-lt"/>
                <a:ea typeface="+mn-ea"/>
                <a:cs typeface="+mn-cs"/>
              </a:rPr>
              <a:pPr>
                <a:spcAft>
                  <a:spcPts val="600"/>
                </a:spcAft>
              </a:pPr>
              <a:t>13</a:t>
            </a:fld>
            <a:endParaRPr lang="en-US" kern="12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EB2CB683-335B-DC66-876D-42621F09F647}"/>
              </a:ext>
            </a:extLst>
          </p:cNvPr>
          <p:cNvPicPr>
            <a:picLocks noChangeAspect="1"/>
          </p:cNvPicPr>
          <p:nvPr/>
        </p:nvPicPr>
        <p:blipFill>
          <a:blip r:embed="rId9"/>
          <a:stretch>
            <a:fillRect/>
          </a:stretch>
        </p:blipFill>
        <p:spPr>
          <a:xfrm>
            <a:off x="913774" y="4147786"/>
            <a:ext cx="2128356" cy="2104812"/>
          </a:xfrm>
          <a:prstGeom prst="rect">
            <a:avLst/>
          </a:prstGeom>
        </p:spPr>
      </p:pic>
    </p:spTree>
    <p:extLst>
      <p:ext uri="{BB962C8B-B14F-4D97-AF65-F5344CB8AC3E}">
        <p14:creationId xmlns:p14="http://schemas.microsoft.com/office/powerpoint/2010/main" val="159392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vert="horz" lIns="91440" tIns="45720" rIns="91440" bIns="45720" rtlCol="0" anchor="ctr">
            <a:normAutofit/>
          </a:bodyPr>
          <a:lstStyle/>
          <a:p>
            <a:pPr>
              <a:spcAft>
                <a:spcPts val="600"/>
              </a:spcAft>
            </a:pPr>
            <a:fld id="{B5CEABB6-07DC-46E8-9B57-56EC44A396E5}" type="slidenum">
              <a:rPr lang="en-US" kern="1200" smtClean="0">
                <a:solidFill>
                  <a:schemeClr val="tx1"/>
                </a:solidFill>
                <a:latin typeface="+mn-lt"/>
                <a:ea typeface="+mn-ea"/>
                <a:cs typeface="+mn-cs"/>
              </a:rPr>
              <a:pPr>
                <a:spcAft>
                  <a:spcPts val="600"/>
                </a:spcAft>
              </a:pPr>
              <a:t>14</a:t>
            </a:fld>
            <a:endParaRPr lang="en-US" kern="1200" dirty="0">
              <a:solidFill>
                <a:schemeClr val="tx1"/>
              </a:solidFill>
              <a:latin typeface="+mn-lt"/>
              <a:ea typeface="+mn-ea"/>
              <a:cs typeface="+mn-cs"/>
            </a:endParaRPr>
          </a:p>
        </p:txBody>
      </p:sp>
      <p:sp>
        <p:nvSpPr>
          <p:cNvPr id="2" name="Title 1">
            <a:extLst>
              <a:ext uri="{FF2B5EF4-FFF2-40B4-BE49-F238E27FC236}">
                <a16:creationId xmlns:a16="http://schemas.microsoft.com/office/drawing/2014/main" id="{75031FE9-9059-4FE8-B4AC-9771F23A1B89}"/>
              </a:ext>
            </a:extLst>
          </p:cNvPr>
          <p:cNvSpPr>
            <a:spLocks noGrp="1"/>
          </p:cNvSpPr>
          <p:nvPr>
            <p:ph type="title" idx="4294967295"/>
          </p:nvPr>
        </p:nvSpPr>
        <p:spPr>
          <a:xfrm>
            <a:off x="4776285" y="0"/>
            <a:ext cx="4090624" cy="1260475"/>
          </a:xfrm>
        </p:spPr>
        <p:txBody>
          <a:bodyPr vert="horz" lIns="91440" tIns="45720" rIns="91440" bIns="45720" rtlCol="0" anchor="ctr">
            <a:normAutofit fontScale="90000"/>
          </a:bodyPr>
          <a:lstStyle/>
          <a:p>
            <a:r>
              <a:rPr lang="en-US" sz="4400" dirty="0" err="1">
                <a:solidFill>
                  <a:srgbClr val="FF0000"/>
                </a:solidFill>
              </a:rPr>
              <a:t>Opengov</a:t>
            </a:r>
            <a:r>
              <a:rPr lang="en-US" sz="4400" dirty="0">
                <a:solidFill>
                  <a:srgbClr val="FF0000"/>
                </a:solidFill>
              </a:rPr>
              <a:t> view</a:t>
            </a:r>
          </a:p>
        </p:txBody>
      </p:sp>
      <p:pic>
        <p:nvPicPr>
          <p:cNvPr id="4" name="Picture 3">
            <a:extLst>
              <a:ext uri="{FF2B5EF4-FFF2-40B4-BE49-F238E27FC236}">
                <a16:creationId xmlns:a16="http://schemas.microsoft.com/office/drawing/2014/main" id="{C1AD039A-1B42-9432-4CC9-AD6C73453218}"/>
              </a:ext>
            </a:extLst>
          </p:cNvPr>
          <p:cNvPicPr>
            <a:picLocks noChangeAspect="1"/>
          </p:cNvPicPr>
          <p:nvPr/>
        </p:nvPicPr>
        <p:blipFill>
          <a:blip r:embed="rId3"/>
          <a:stretch>
            <a:fillRect/>
          </a:stretch>
        </p:blipFill>
        <p:spPr>
          <a:xfrm>
            <a:off x="89338" y="1093076"/>
            <a:ext cx="12013323" cy="5549462"/>
          </a:xfrm>
          <a:prstGeom prst="rect">
            <a:avLst/>
          </a:prstGeom>
        </p:spPr>
      </p:pic>
    </p:spTree>
    <p:extLst>
      <p:ext uri="{BB962C8B-B14F-4D97-AF65-F5344CB8AC3E}">
        <p14:creationId xmlns:p14="http://schemas.microsoft.com/office/powerpoint/2010/main" val="169831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9" name="Rectangle 3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31FE9-9059-4FE8-B4AC-9771F23A1B89}"/>
              </a:ext>
            </a:extLst>
          </p:cNvPr>
          <p:cNvSpPr>
            <a:spLocks noGrp="1"/>
          </p:cNvSpPr>
          <p:nvPr>
            <p:ph type="title" idx="4294967295"/>
          </p:nvPr>
        </p:nvSpPr>
        <p:spPr>
          <a:xfrm>
            <a:off x="641074" y="859829"/>
            <a:ext cx="3079320" cy="3680244"/>
          </a:xfrm>
        </p:spPr>
        <p:txBody>
          <a:bodyPr vert="horz" lIns="91440" tIns="45720" rIns="91440" bIns="45720" rtlCol="0" anchor="ctr">
            <a:normAutofit/>
          </a:bodyPr>
          <a:lstStyle/>
          <a:p>
            <a:r>
              <a:rPr lang="en-US" sz="4400" dirty="0">
                <a:solidFill>
                  <a:srgbClr val="FFFFFF"/>
                </a:solidFill>
              </a:rPr>
              <a:t>How Do I find out about projects ?</a:t>
            </a:r>
          </a:p>
        </p:txBody>
      </p:sp>
      <p:pic>
        <p:nvPicPr>
          <p:cNvPr id="43" name="Picture 4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8" name="Text Placeholder 7">
            <a:extLst>
              <a:ext uri="{FF2B5EF4-FFF2-40B4-BE49-F238E27FC236}">
                <a16:creationId xmlns:a16="http://schemas.microsoft.com/office/drawing/2014/main" id="{87441910-6501-5C60-C05A-BAFF34C25798}"/>
              </a:ext>
            </a:extLst>
          </p:cNvPr>
          <p:cNvSpPr>
            <a:spLocks noGrp="1"/>
          </p:cNvSpPr>
          <p:nvPr>
            <p:ph sz="half" idx="4294967295"/>
          </p:nvPr>
        </p:nvSpPr>
        <p:spPr>
          <a:xfrm>
            <a:off x="4634794" y="311499"/>
            <a:ext cx="6642806" cy="6229978"/>
          </a:xfrm>
        </p:spPr>
        <p:txBody>
          <a:bodyPr vert="horz" lIns="91440" tIns="45720" rIns="91440" bIns="45720" rtlCol="0" anchor="ctr">
            <a:normAutofit lnSpcReduction="10000"/>
          </a:bodyPr>
          <a:lstStyle/>
          <a:p>
            <a:pPr marL="0" marR="0" lvl="0" algn="ctr" fontAlgn="auto">
              <a:lnSpc>
                <a:spcPct val="110000"/>
              </a:lnSpc>
              <a:spcBef>
                <a:spcPts val="1000"/>
              </a:spcBef>
              <a:spcAft>
                <a:spcPts val="0"/>
              </a:spcAft>
              <a:buSzTx/>
              <a:tabLst/>
              <a:defRPr/>
            </a:pPr>
            <a:endParaRPr kumimoji="0" lang="en-US" sz="4000" b="0" i="0" u="none" strike="noStrike" spc="0" normalizeH="0" noProof="0" dirty="0">
              <a:ln>
                <a:noFill/>
              </a:ln>
              <a:uLnTx/>
              <a:uFillTx/>
            </a:endParaRPr>
          </a:p>
          <a:p>
            <a:pPr marL="0" marR="0" lvl="0" algn="ctr" fontAlgn="auto">
              <a:lnSpc>
                <a:spcPct val="110000"/>
              </a:lnSpc>
              <a:spcBef>
                <a:spcPts val="1000"/>
              </a:spcBef>
              <a:spcAft>
                <a:spcPts val="0"/>
              </a:spcAft>
              <a:buSzTx/>
              <a:tabLst/>
              <a:defRPr/>
            </a:pPr>
            <a:r>
              <a:rPr kumimoji="0" lang="en-US" sz="4000" b="0" i="0" u="none" strike="noStrike" spc="0" normalizeH="0" noProof="0" dirty="0">
                <a:ln>
                  <a:noFill/>
                </a:ln>
                <a:uLnTx/>
                <a:uFillTx/>
              </a:rPr>
              <a:t>Attend Hernando County’s meet &amp; greet events!</a:t>
            </a:r>
          </a:p>
          <a:p>
            <a:pPr marL="0" marR="0" lvl="0" algn="ctr" fontAlgn="auto">
              <a:lnSpc>
                <a:spcPct val="110000"/>
              </a:lnSpc>
              <a:spcBef>
                <a:spcPts val="1000"/>
              </a:spcBef>
              <a:spcAft>
                <a:spcPts val="0"/>
              </a:spcAft>
              <a:buSzTx/>
              <a:tabLst/>
              <a:defRPr/>
            </a:pPr>
            <a:endParaRPr lang="en-US" sz="4000" dirty="0"/>
          </a:p>
          <a:p>
            <a:pPr marL="0" marR="0" lvl="0" algn="ctr" fontAlgn="auto">
              <a:lnSpc>
                <a:spcPct val="110000"/>
              </a:lnSpc>
              <a:spcBef>
                <a:spcPts val="1000"/>
              </a:spcBef>
              <a:spcAft>
                <a:spcPts val="0"/>
              </a:spcAft>
              <a:buSzTx/>
              <a:tabLst/>
              <a:defRPr/>
            </a:pPr>
            <a:r>
              <a:rPr lang="en-US" sz="4000" dirty="0"/>
              <a:t>Use </a:t>
            </a:r>
            <a:r>
              <a:rPr lang="en-US" sz="4000" dirty="0" err="1"/>
              <a:t>opengov’s</a:t>
            </a:r>
            <a:r>
              <a:rPr lang="en-US" sz="4000" dirty="0"/>
              <a:t> “</a:t>
            </a:r>
            <a:r>
              <a:rPr lang="en-US" sz="4000" b="1" dirty="0">
                <a:solidFill>
                  <a:srgbClr val="FF0000"/>
                </a:solidFill>
              </a:rPr>
              <a:t>coming soon</a:t>
            </a:r>
            <a:r>
              <a:rPr lang="en-US" sz="4000" dirty="0"/>
              <a:t>’ feature!</a:t>
            </a:r>
          </a:p>
          <a:p>
            <a:pPr marL="0" marR="0" lvl="0" algn="ctr" fontAlgn="auto">
              <a:lnSpc>
                <a:spcPct val="110000"/>
              </a:lnSpc>
              <a:spcBef>
                <a:spcPts val="1000"/>
              </a:spcBef>
              <a:spcAft>
                <a:spcPts val="0"/>
              </a:spcAft>
              <a:buSzTx/>
              <a:tabLst/>
              <a:defRPr/>
            </a:pPr>
            <a:r>
              <a:rPr kumimoji="0" lang="en-US" sz="4000" b="0" i="0" u="none" strike="noStrike" spc="0" normalizeH="0" noProof="0" dirty="0">
                <a:ln>
                  <a:noFill/>
                </a:ln>
                <a:uLnTx/>
                <a:uFillTx/>
              </a:rPr>
              <a:t>Use </a:t>
            </a:r>
            <a:r>
              <a:rPr kumimoji="0" lang="en-US" sz="4000" b="0" i="0" u="none" strike="noStrike" spc="0" normalizeH="0" noProof="0" dirty="0" err="1">
                <a:ln>
                  <a:noFill/>
                </a:ln>
                <a:uLnTx/>
                <a:uFillTx/>
              </a:rPr>
              <a:t>opengov’s</a:t>
            </a:r>
            <a:r>
              <a:rPr kumimoji="0" lang="en-US" sz="4000" b="0" i="0" u="none" strike="noStrike" spc="0" normalizeH="0" noProof="0" dirty="0">
                <a:ln>
                  <a:noFill/>
                </a:ln>
                <a:uLnTx/>
                <a:uFillTx/>
              </a:rPr>
              <a:t> </a:t>
            </a:r>
            <a:r>
              <a:rPr kumimoji="0" lang="en-US" sz="4000" b="1" i="0" u="none" strike="noStrike" spc="0" normalizeH="0" noProof="0" dirty="0">
                <a:ln>
                  <a:noFill/>
                </a:ln>
                <a:solidFill>
                  <a:srgbClr val="FF0000"/>
                </a:solidFill>
                <a:uLnTx/>
                <a:uFillTx/>
              </a:rPr>
              <a:t>calendar</a:t>
            </a:r>
            <a:r>
              <a:rPr kumimoji="0" lang="en-US" sz="4000" b="0" i="0" u="none" strike="noStrike" spc="0" normalizeH="0" noProof="0" dirty="0">
                <a:ln>
                  <a:noFill/>
                </a:ln>
                <a:uLnTx/>
                <a:uFillTx/>
              </a:rPr>
              <a:t> feature!</a:t>
            </a:r>
          </a:p>
          <a:p>
            <a:pPr marL="0" marR="0" lvl="0" fontAlgn="auto">
              <a:lnSpc>
                <a:spcPct val="110000"/>
              </a:lnSpc>
              <a:spcBef>
                <a:spcPts val="1000"/>
              </a:spcBef>
              <a:spcAft>
                <a:spcPts val="0"/>
              </a:spcAft>
              <a:buSzTx/>
              <a:tabLst/>
              <a:defRPr/>
            </a:pPr>
            <a:endParaRPr kumimoji="0" lang="en-US" sz="1600" b="0" i="0" u="none" strike="noStrike" spc="0" normalizeH="0" noProof="0" dirty="0">
              <a:ln>
                <a:noFill/>
              </a:ln>
              <a:uLnTx/>
              <a:uFillTx/>
            </a:endParaRPr>
          </a:p>
          <a:p>
            <a:pPr marL="0" marR="0" lvl="0" indent="0" fontAlgn="auto">
              <a:lnSpc>
                <a:spcPct val="110000"/>
              </a:lnSpc>
              <a:spcBef>
                <a:spcPts val="1000"/>
              </a:spcBef>
              <a:spcAft>
                <a:spcPts val="0"/>
              </a:spcAft>
              <a:buSzTx/>
              <a:buNone/>
              <a:tabLst/>
              <a:defRPr/>
            </a:pPr>
            <a:endParaRPr kumimoji="0" lang="en-US" sz="1600" b="0" i="0" u="none" strike="noStrike" spc="0" normalizeH="0" noProof="0" dirty="0">
              <a:ln>
                <a:noFill/>
              </a:ln>
              <a:uLnTx/>
              <a:uFillTx/>
            </a:endParaRPr>
          </a:p>
          <a:p>
            <a:pPr marL="0" marR="0" lvl="0" fontAlgn="auto">
              <a:lnSpc>
                <a:spcPct val="110000"/>
              </a:lnSpc>
              <a:spcBef>
                <a:spcPts val="1000"/>
              </a:spcBef>
              <a:spcAft>
                <a:spcPts val="0"/>
              </a:spcAft>
              <a:buSzTx/>
              <a:tabLst/>
              <a:defRPr/>
            </a:pPr>
            <a:endParaRPr kumimoji="0" lang="en-US" sz="1400" b="0" i="0" u="none" strike="noStrike" spc="0" normalizeH="0" noProof="0" dirty="0">
              <a:ln>
                <a:noFill/>
              </a:ln>
              <a:highlight>
                <a:srgbClr val="FFFF00"/>
              </a:highlight>
              <a:uLnTx/>
              <a:uFillTx/>
            </a:endParaRPr>
          </a:p>
          <a:p>
            <a:pPr marL="914400" lvl="2">
              <a:lnSpc>
                <a:spcPct val="110000"/>
              </a:lnSpc>
            </a:pPr>
            <a:endParaRPr lang="en-US" sz="1400" dirty="0"/>
          </a:p>
        </p:txBody>
      </p:sp>
      <p:pic>
        <p:nvPicPr>
          <p:cNvPr id="45" name="Picture 4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a:xfrm>
            <a:off x="10514011" y="5883275"/>
            <a:ext cx="764215" cy="365125"/>
          </a:xfrm>
        </p:spPr>
        <p:txBody>
          <a:bodyPr vert="horz" lIns="91440" tIns="45720" rIns="91440" bIns="45720" rtlCol="0" anchor="ctr">
            <a:normAutofit/>
          </a:bodyPr>
          <a:lstStyle/>
          <a:p>
            <a:pPr>
              <a:spcAft>
                <a:spcPts val="600"/>
              </a:spcAft>
            </a:pPr>
            <a:fld id="{B5CEABB6-07DC-46E8-9B57-56EC44A396E5}" type="slidenum">
              <a:rPr lang="en-US" kern="1200" dirty="0">
                <a:solidFill>
                  <a:schemeClr val="tx1"/>
                </a:solidFill>
                <a:latin typeface="+mn-lt"/>
                <a:ea typeface="+mn-ea"/>
                <a:cs typeface="+mn-cs"/>
              </a:rPr>
              <a:pPr>
                <a:spcAft>
                  <a:spcPts val="600"/>
                </a:spcAft>
              </a:pPr>
              <a:t>15</a:t>
            </a:fld>
            <a:endParaRPr lang="en-US" kern="12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64F33441-4F89-6354-0935-B29771B02CB8}"/>
              </a:ext>
            </a:extLst>
          </p:cNvPr>
          <p:cNvPicPr>
            <a:picLocks noChangeAspect="1"/>
          </p:cNvPicPr>
          <p:nvPr/>
        </p:nvPicPr>
        <p:blipFill>
          <a:blip r:embed="rId6"/>
          <a:stretch>
            <a:fillRect/>
          </a:stretch>
        </p:blipFill>
        <p:spPr>
          <a:xfrm>
            <a:off x="736100" y="3999868"/>
            <a:ext cx="2587734" cy="2559109"/>
          </a:xfrm>
          <a:prstGeom prst="rect">
            <a:avLst/>
          </a:prstGeom>
        </p:spPr>
      </p:pic>
    </p:spTree>
    <p:extLst>
      <p:ext uri="{BB962C8B-B14F-4D97-AF65-F5344CB8AC3E}">
        <p14:creationId xmlns:p14="http://schemas.microsoft.com/office/powerpoint/2010/main" val="215159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a:xfrm>
            <a:off x="10514011" y="6431916"/>
            <a:ext cx="953392" cy="365125"/>
          </a:xfrm>
        </p:spPr>
        <p:txBody>
          <a:bodyPr vert="horz" lIns="91440" tIns="45720" rIns="91440" bIns="45720" rtlCol="0">
            <a:normAutofit/>
          </a:bodyPr>
          <a:lstStyle/>
          <a:p>
            <a:pPr>
              <a:spcAft>
                <a:spcPts val="600"/>
              </a:spcAft>
            </a:pPr>
            <a:fld id="{B5CEABB6-07DC-46E8-9B57-56EC44A396E5}" type="slidenum">
              <a:rPr lang="en-US" kern="1200">
                <a:solidFill>
                  <a:srgbClr val="000000"/>
                </a:solidFill>
                <a:latin typeface="+mn-lt"/>
                <a:ea typeface="+mn-ea"/>
                <a:cs typeface="+mn-cs"/>
              </a:rPr>
              <a:pPr>
                <a:spcAft>
                  <a:spcPts val="600"/>
                </a:spcAft>
              </a:pPr>
              <a:t>16</a:t>
            </a:fld>
            <a:endParaRPr lang="en-US" kern="1200">
              <a:solidFill>
                <a:srgbClr val="000000"/>
              </a:solidFill>
              <a:latin typeface="+mn-lt"/>
              <a:ea typeface="+mn-ea"/>
              <a:cs typeface="+mn-cs"/>
            </a:endParaRPr>
          </a:p>
        </p:txBody>
      </p:sp>
      <p:sp>
        <p:nvSpPr>
          <p:cNvPr id="2" name="Title 1">
            <a:extLst>
              <a:ext uri="{FF2B5EF4-FFF2-40B4-BE49-F238E27FC236}">
                <a16:creationId xmlns:a16="http://schemas.microsoft.com/office/drawing/2014/main" id="{75031FE9-9059-4FE8-B4AC-9771F23A1B89}"/>
              </a:ext>
            </a:extLst>
          </p:cNvPr>
          <p:cNvSpPr>
            <a:spLocks noGrp="1"/>
          </p:cNvSpPr>
          <p:nvPr>
            <p:ph type="title" idx="4294967295"/>
          </p:nvPr>
        </p:nvSpPr>
        <p:spPr>
          <a:xfrm>
            <a:off x="1427676" y="446258"/>
            <a:ext cx="9086335" cy="904969"/>
          </a:xfrm>
        </p:spPr>
        <p:txBody>
          <a:bodyPr vert="horz" lIns="91440" tIns="45720" rIns="91440" bIns="45720" rtlCol="0" anchor="ctr">
            <a:normAutofit/>
          </a:bodyPr>
          <a:lstStyle/>
          <a:p>
            <a:r>
              <a:rPr lang="en-US" sz="4400" dirty="0">
                <a:solidFill>
                  <a:srgbClr val="0070C0"/>
                </a:solidFill>
              </a:rPr>
              <a:t>The “coming soon” feature</a:t>
            </a:r>
          </a:p>
        </p:txBody>
      </p:sp>
      <p:pic>
        <p:nvPicPr>
          <p:cNvPr id="4" name="Picture 3">
            <a:extLst>
              <a:ext uri="{FF2B5EF4-FFF2-40B4-BE49-F238E27FC236}">
                <a16:creationId xmlns:a16="http://schemas.microsoft.com/office/drawing/2014/main" id="{8CB06BB1-92CD-8343-1336-CDF81220F7A8}"/>
              </a:ext>
            </a:extLst>
          </p:cNvPr>
          <p:cNvPicPr>
            <a:picLocks noChangeAspect="1"/>
          </p:cNvPicPr>
          <p:nvPr/>
        </p:nvPicPr>
        <p:blipFill>
          <a:blip r:embed="rId4"/>
          <a:stretch>
            <a:fillRect/>
          </a:stretch>
        </p:blipFill>
        <p:spPr>
          <a:xfrm>
            <a:off x="421609" y="1351227"/>
            <a:ext cx="11098467" cy="4532230"/>
          </a:xfrm>
          <a:prstGeom prst="rect">
            <a:avLst/>
          </a:prstGeom>
        </p:spPr>
      </p:pic>
      <p:cxnSp>
        <p:nvCxnSpPr>
          <p:cNvPr id="9" name="Straight Arrow Connector 8">
            <a:extLst>
              <a:ext uri="{FF2B5EF4-FFF2-40B4-BE49-F238E27FC236}">
                <a16:creationId xmlns:a16="http://schemas.microsoft.com/office/drawing/2014/main" id="{00EB6E08-F966-CD55-57D3-F914E1095DEE}"/>
              </a:ext>
            </a:extLst>
          </p:cNvPr>
          <p:cNvCxnSpPr>
            <a:cxnSpLocks/>
          </p:cNvCxnSpPr>
          <p:nvPr/>
        </p:nvCxnSpPr>
        <p:spPr>
          <a:xfrm>
            <a:off x="9436340" y="1173874"/>
            <a:ext cx="1613132" cy="15285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5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a:xfrm>
            <a:off x="10514011" y="6431916"/>
            <a:ext cx="953392" cy="365125"/>
          </a:xfrm>
        </p:spPr>
        <p:txBody>
          <a:bodyPr vert="horz" lIns="91440" tIns="45720" rIns="91440" bIns="45720" rtlCol="0">
            <a:normAutofit/>
          </a:bodyPr>
          <a:lstStyle/>
          <a:p>
            <a:pPr>
              <a:spcAft>
                <a:spcPts val="600"/>
              </a:spcAft>
            </a:pPr>
            <a:fld id="{B5CEABB6-07DC-46E8-9B57-56EC44A396E5}" type="slidenum">
              <a:rPr lang="en-US" kern="1200">
                <a:solidFill>
                  <a:srgbClr val="000000"/>
                </a:solidFill>
                <a:latin typeface="+mn-lt"/>
                <a:ea typeface="+mn-ea"/>
                <a:cs typeface="+mn-cs"/>
              </a:rPr>
              <a:pPr>
                <a:spcAft>
                  <a:spcPts val="600"/>
                </a:spcAft>
              </a:pPr>
              <a:t>17</a:t>
            </a:fld>
            <a:endParaRPr lang="en-US" kern="1200">
              <a:solidFill>
                <a:srgbClr val="000000"/>
              </a:solidFill>
              <a:latin typeface="+mn-lt"/>
              <a:ea typeface="+mn-ea"/>
              <a:cs typeface="+mn-cs"/>
            </a:endParaRPr>
          </a:p>
        </p:txBody>
      </p:sp>
      <p:sp>
        <p:nvSpPr>
          <p:cNvPr id="2" name="Title 1">
            <a:extLst>
              <a:ext uri="{FF2B5EF4-FFF2-40B4-BE49-F238E27FC236}">
                <a16:creationId xmlns:a16="http://schemas.microsoft.com/office/drawing/2014/main" id="{75031FE9-9059-4FE8-B4AC-9771F23A1B89}"/>
              </a:ext>
            </a:extLst>
          </p:cNvPr>
          <p:cNvSpPr>
            <a:spLocks noGrp="1"/>
          </p:cNvSpPr>
          <p:nvPr>
            <p:ph type="title" idx="4294967295"/>
          </p:nvPr>
        </p:nvSpPr>
        <p:spPr>
          <a:xfrm>
            <a:off x="1427676" y="446258"/>
            <a:ext cx="9086335" cy="904969"/>
          </a:xfrm>
        </p:spPr>
        <p:txBody>
          <a:bodyPr vert="horz" lIns="91440" tIns="45720" rIns="91440" bIns="45720" rtlCol="0" anchor="ctr">
            <a:normAutofit/>
          </a:bodyPr>
          <a:lstStyle/>
          <a:p>
            <a:r>
              <a:rPr lang="en-US" sz="4400" dirty="0">
                <a:solidFill>
                  <a:srgbClr val="0070C0"/>
                </a:solidFill>
              </a:rPr>
              <a:t>The “ calendar” feature</a:t>
            </a:r>
          </a:p>
        </p:txBody>
      </p:sp>
      <p:pic>
        <p:nvPicPr>
          <p:cNvPr id="4" name="Picture 3">
            <a:extLst>
              <a:ext uri="{FF2B5EF4-FFF2-40B4-BE49-F238E27FC236}">
                <a16:creationId xmlns:a16="http://schemas.microsoft.com/office/drawing/2014/main" id="{F8D2C9DA-5430-966F-8612-68A18D9AE0E6}"/>
              </a:ext>
            </a:extLst>
          </p:cNvPr>
          <p:cNvPicPr>
            <a:picLocks noChangeAspect="1"/>
          </p:cNvPicPr>
          <p:nvPr/>
        </p:nvPicPr>
        <p:blipFill>
          <a:blip r:embed="rId4"/>
          <a:stretch>
            <a:fillRect/>
          </a:stretch>
        </p:blipFill>
        <p:spPr>
          <a:xfrm>
            <a:off x="320433" y="1347762"/>
            <a:ext cx="11146970" cy="5266716"/>
          </a:xfrm>
          <a:prstGeom prst="rect">
            <a:avLst/>
          </a:prstGeom>
        </p:spPr>
      </p:pic>
      <p:cxnSp>
        <p:nvCxnSpPr>
          <p:cNvPr id="9" name="Straight Arrow Connector 8">
            <a:extLst>
              <a:ext uri="{FF2B5EF4-FFF2-40B4-BE49-F238E27FC236}">
                <a16:creationId xmlns:a16="http://schemas.microsoft.com/office/drawing/2014/main" id="{00EB6E08-F966-CD55-57D3-F914E1095DEE}"/>
              </a:ext>
            </a:extLst>
          </p:cNvPr>
          <p:cNvCxnSpPr>
            <a:cxnSpLocks/>
          </p:cNvCxnSpPr>
          <p:nvPr/>
        </p:nvCxnSpPr>
        <p:spPr>
          <a:xfrm flipH="1">
            <a:off x="4776211" y="2024743"/>
            <a:ext cx="1792541" cy="29514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67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31FE9-9059-4FE8-B4AC-9771F23A1B89}"/>
              </a:ext>
            </a:extLst>
          </p:cNvPr>
          <p:cNvSpPr>
            <a:spLocks noGrp="1"/>
          </p:cNvSpPr>
          <p:nvPr>
            <p:ph type="title" idx="4294967295"/>
          </p:nvPr>
        </p:nvSpPr>
        <p:spPr>
          <a:xfrm>
            <a:off x="641074" y="1314450"/>
            <a:ext cx="2844002" cy="1680677"/>
          </a:xfrm>
        </p:spPr>
        <p:txBody>
          <a:bodyPr vert="horz" lIns="91440" tIns="45720" rIns="91440" bIns="45720" rtlCol="0" anchor="ctr">
            <a:normAutofit/>
          </a:bodyPr>
          <a:lstStyle/>
          <a:p>
            <a:pPr algn="l"/>
            <a:r>
              <a:rPr lang="en-US" sz="3700" dirty="0"/>
              <a:t>Doing business in </a:t>
            </a:r>
            <a:r>
              <a:rPr lang="en-US" sz="3700" dirty="0" err="1"/>
              <a:t>hernando</a:t>
            </a:r>
            <a:r>
              <a:rPr lang="en-US" sz="3700" dirty="0"/>
              <a:t>?</a:t>
            </a:r>
          </a:p>
        </p:txBody>
      </p:sp>
      <p:pic>
        <p:nvPicPr>
          <p:cNvPr id="44" name="Picture 4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46" name="Picture 4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a:xfrm>
            <a:off x="10514011" y="5883275"/>
            <a:ext cx="764215" cy="365125"/>
          </a:xfrm>
        </p:spPr>
        <p:txBody>
          <a:bodyPr vert="horz" lIns="91440" tIns="45720" rIns="91440" bIns="45720" rtlCol="0" anchor="ctr">
            <a:normAutofit/>
          </a:bodyPr>
          <a:lstStyle/>
          <a:p>
            <a:pPr>
              <a:spcAft>
                <a:spcPts val="600"/>
              </a:spcAft>
            </a:pPr>
            <a:fld id="{B5CEABB6-07DC-46E8-9B57-56EC44A396E5}" type="slidenum">
              <a:rPr lang="en-US" kern="1200" dirty="0">
                <a:solidFill>
                  <a:schemeClr val="tx1"/>
                </a:solidFill>
                <a:latin typeface="+mn-lt"/>
                <a:ea typeface="+mn-ea"/>
                <a:cs typeface="+mn-cs"/>
              </a:rPr>
              <a:pPr>
                <a:spcAft>
                  <a:spcPts val="600"/>
                </a:spcAft>
              </a:pPr>
              <a:t>18</a:t>
            </a:fld>
            <a:endParaRPr lang="en-US" kern="1200" dirty="0">
              <a:solidFill>
                <a:schemeClr val="tx1"/>
              </a:solidFill>
              <a:latin typeface="+mn-lt"/>
              <a:ea typeface="+mn-ea"/>
              <a:cs typeface="+mn-cs"/>
            </a:endParaRPr>
          </a:p>
        </p:txBody>
      </p:sp>
      <p:graphicFrame>
        <p:nvGraphicFramePr>
          <p:cNvPr id="32" name="Text Placeholder 7">
            <a:extLst>
              <a:ext uri="{FF2B5EF4-FFF2-40B4-BE49-F238E27FC236}">
                <a16:creationId xmlns:a16="http://schemas.microsoft.com/office/drawing/2014/main" id="{43384C76-43A6-DC88-9EE2-EB099A3362BA}"/>
              </a:ext>
            </a:extLst>
          </p:cNvPr>
          <p:cNvGraphicFramePr>
            <a:graphicFrameLocks noGrp="1"/>
          </p:cNvGraphicFramePr>
          <p:nvPr>
            <p:ph sz="half" idx="4294967295"/>
            <p:extLst>
              <p:ext uri="{D42A27DB-BD31-4B8C-83A1-F6EECF244321}">
                <p14:modId xmlns:p14="http://schemas.microsoft.com/office/powerpoint/2010/main" val="2141802629"/>
              </p:ext>
            </p:extLst>
          </p:nvPr>
        </p:nvGraphicFramePr>
        <p:xfrm>
          <a:off x="4634794" y="387769"/>
          <a:ext cx="6683375" cy="4606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3">
            <a:extLst>
              <a:ext uri="{FF2B5EF4-FFF2-40B4-BE49-F238E27FC236}">
                <a16:creationId xmlns:a16="http://schemas.microsoft.com/office/drawing/2014/main" id="{769133AA-A4B0-0E7E-706F-75D97C3EC756}"/>
              </a:ext>
            </a:extLst>
          </p:cNvPr>
          <p:cNvPicPr>
            <a:picLocks noChangeAspect="1"/>
          </p:cNvPicPr>
          <p:nvPr/>
        </p:nvPicPr>
        <p:blipFill>
          <a:blip r:embed="rId11"/>
          <a:stretch>
            <a:fillRect/>
          </a:stretch>
        </p:blipFill>
        <p:spPr>
          <a:xfrm>
            <a:off x="5007121" y="4832043"/>
            <a:ext cx="5807820" cy="1975832"/>
          </a:xfrm>
          <a:prstGeom prst="rect">
            <a:avLst/>
          </a:prstGeom>
        </p:spPr>
      </p:pic>
      <p:sp>
        <p:nvSpPr>
          <p:cNvPr id="3" name="TextBox 2">
            <a:extLst>
              <a:ext uri="{FF2B5EF4-FFF2-40B4-BE49-F238E27FC236}">
                <a16:creationId xmlns:a16="http://schemas.microsoft.com/office/drawing/2014/main" id="{C68A3D97-E140-58C4-D6DE-29195029E742}"/>
              </a:ext>
            </a:extLst>
          </p:cNvPr>
          <p:cNvSpPr txBox="1"/>
          <p:nvPr/>
        </p:nvSpPr>
        <p:spPr>
          <a:xfrm>
            <a:off x="454231" y="3908713"/>
            <a:ext cx="2911151" cy="923330"/>
          </a:xfrm>
          <a:prstGeom prst="rect">
            <a:avLst/>
          </a:prstGeom>
          <a:noFill/>
        </p:spPr>
        <p:txBody>
          <a:bodyPr wrap="square" rtlCol="0">
            <a:spAutoFit/>
          </a:bodyPr>
          <a:lstStyle/>
          <a:p>
            <a:pPr algn="ctr"/>
            <a:r>
              <a:rPr lang="en-US" b="1" dirty="0">
                <a:solidFill>
                  <a:srgbClr val="FF0000"/>
                </a:solidFill>
              </a:rPr>
              <a:t>We can connect you with the experts who help turn business goals into reality!</a:t>
            </a:r>
          </a:p>
        </p:txBody>
      </p:sp>
    </p:spTree>
    <p:extLst>
      <p:ext uri="{BB962C8B-B14F-4D97-AF65-F5344CB8AC3E}">
        <p14:creationId xmlns:p14="http://schemas.microsoft.com/office/powerpoint/2010/main" val="240269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0C883-7528-F9C5-D6FA-15EC059A3021}"/>
              </a:ext>
            </a:extLst>
          </p:cNvPr>
          <p:cNvSpPr>
            <a:spLocks noGrp="1"/>
          </p:cNvSpPr>
          <p:nvPr>
            <p:ph type="title" idx="4294967295"/>
          </p:nvPr>
        </p:nvSpPr>
        <p:spPr>
          <a:xfrm>
            <a:off x="641074" y="1588878"/>
            <a:ext cx="2844002" cy="3680244"/>
          </a:xfrm>
        </p:spPr>
        <p:txBody>
          <a:bodyPr vert="horz" lIns="91440" tIns="45720" rIns="91440" bIns="45720" rtlCol="0" anchor="ctr">
            <a:normAutofit/>
          </a:bodyPr>
          <a:lstStyle/>
          <a:p>
            <a:r>
              <a:rPr lang="en-US" sz="3400" dirty="0">
                <a:solidFill>
                  <a:srgbClr val="FFFFFF"/>
                </a:solidFill>
              </a:rPr>
              <a:t>Helpful </a:t>
            </a:r>
            <a:r>
              <a:rPr lang="en-US" sz="3400" dirty="0" err="1">
                <a:solidFill>
                  <a:srgbClr val="FFFFFF"/>
                </a:solidFill>
              </a:rPr>
              <a:t>Solicitationreview</a:t>
            </a:r>
            <a:r>
              <a:rPr lang="en-US" sz="3400" dirty="0">
                <a:solidFill>
                  <a:srgbClr val="FFFFFF"/>
                </a:solidFill>
              </a:rPr>
              <a:t> hints and </a:t>
            </a:r>
            <a:r>
              <a:rPr lang="en-US" sz="3400" dirty="0" err="1">
                <a:solidFill>
                  <a:srgbClr val="FFFFFF"/>
                </a:solidFill>
              </a:rPr>
              <a:t>opengov</a:t>
            </a:r>
            <a:r>
              <a:rPr lang="en-US" sz="3400" dirty="0">
                <a:solidFill>
                  <a:srgbClr val="FFFFFF"/>
                </a:solidFill>
              </a:rPr>
              <a:t>  Tips​</a:t>
            </a:r>
          </a:p>
        </p:txBody>
      </p:sp>
      <p:pic>
        <p:nvPicPr>
          <p:cNvPr id="19" name="Picture 1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6" name="Text Placeholder 5">
            <a:extLst>
              <a:ext uri="{FF2B5EF4-FFF2-40B4-BE49-F238E27FC236}">
                <a16:creationId xmlns:a16="http://schemas.microsoft.com/office/drawing/2014/main" id="{3A7E69BA-FC91-08A5-671F-B53E6E989C6F}"/>
              </a:ext>
            </a:extLst>
          </p:cNvPr>
          <p:cNvSpPr>
            <a:spLocks noGrp="1"/>
          </p:cNvSpPr>
          <p:nvPr>
            <p:ph type="body" sz="quarter" idx="4294967295"/>
          </p:nvPr>
        </p:nvSpPr>
        <p:spPr>
          <a:xfrm>
            <a:off x="4634794" y="180871"/>
            <a:ext cx="6642806" cy="6531428"/>
          </a:xfrm>
        </p:spPr>
        <p:txBody>
          <a:bodyPr vert="horz" lIns="91440" tIns="45720" rIns="91440" bIns="45720" rtlCol="0" anchor="ctr">
            <a:normAutofit lnSpcReduction="10000"/>
          </a:bodyPr>
          <a:lstStyle/>
          <a:p>
            <a:pPr>
              <a:lnSpc>
                <a:spcPct val="110000"/>
              </a:lnSpc>
            </a:pPr>
            <a:r>
              <a:rPr lang="en-US" sz="1800" dirty="0"/>
              <a:t>Read ALL solicitation documents thoroughly from beginning to end. </a:t>
            </a:r>
          </a:p>
          <a:p>
            <a:pPr>
              <a:lnSpc>
                <a:spcPct val="110000"/>
              </a:lnSpc>
            </a:pPr>
            <a:r>
              <a:rPr lang="en-US" sz="1800" dirty="0"/>
              <a:t>Take note of your </a:t>
            </a:r>
            <a:r>
              <a:rPr lang="en-US" sz="1800" b="1" dirty="0"/>
              <a:t>overview</a:t>
            </a:r>
            <a:r>
              <a:rPr lang="en-US" sz="1800" dirty="0"/>
              <a:t> page in OpenGov!</a:t>
            </a:r>
          </a:p>
          <a:p>
            <a:pPr lvl="1">
              <a:lnSpc>
                <a:spcPct val="110000"/>
              </a:lnSpc>
            </a:pPr>
            <a:r>
              <a:rPr lang="en-US" dirty="0"/>
              <a:t>Important dates – bid closing, pre-bid meetings, question deadlines, etc.. </a:t>
            </a:r>
          </a:p>
          <a:p>
            <a:pPr lvl="1">
              <a:lnSpc>
                <a:spcPct val="110000"/>
              </a:lnSpc>
            </a:pPr>
            <a:r>
              <a:rPr lang="en-US" dirty="0"/>
              <a:t>Prebid meeting details – address, if mandatory or not</a:t>
            </a:r>
          </a:p>
          <a:p>
            <a:pPr marL="128016" lvl="1">
              <a:lnSpc>
                <a:spcPct val="110000"/>
              </a:lnSpc>
            </a:pPr>
            <a:r>
              <a:rPr lang="en-US" b="1" dirty="0"/>
              <a:t>** PLEASE NOTE: </a:t>
            </a:r>
            <a:r>
              <a:rPr lang="en-US" b="1" u="sng" dirty="0"/>
              <a:t>If meeting is mandatory and you do not attend, you will not be able to submit a bid for that project</a:t>
            </a:r>
            <a:r>
              <a:rPr lang="en-US" b="1" dirty="0"/>
              <a:t> **</a:t>
            </a:r>
          </a:p>
          <a:p>
            <a:pPr lvl="1">
              <a:lnSpc>
                <a:spcPct val="110000"/>
              </a:lnSpc>
            </a:pPr>
            <a:r>
              <a:rPr lang="en-US" dirty="0"/>
              <a:t>ASK QUESTIONS – if you are unsure of any language in the solicitation docs, the specifications, or unsure of any requirements, submit your questions in OpenGov prior to question deadline date. </a:t>
            </a:r>
          </a:p>
          <a:p>
            <a:pPr lvl="1">
              <a:lnSpc>
                <a:spcPct val="110000"/>
              </a:lnSpc>
            </a:pPr>
            <a:r>
              <a:rPr lang="en-US" dirty="0"/>
              <a:t>CHECK FOR ADDENDUMS – All questions submitted will be answered via an Addendum on OpenGov. Addendums will also include any changes that Hernando may need to make to the solicitation's docs, so it is important to look out for those notifications to ensure your bids are accurate. </a:t>
            </a:r>
          </a:p>
          <a:p>
            <a:pPr>
              <a:lnSpc>
                <a:spcPct val="110000"/>
              </a:lnSpc>
            </a:pPr>
            <a:endParaRPr lang="en-US" sz="1400" dirty="0"/>
          </a:p>
        </p:txBody>
      </p:sp>
      <p:pic>
        <p:nvPicPr>
          <p:cNvPr id="21" name="Picture 2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a:xfrm>
            <a:off x="10514011" y="5883275"/>
            <a:ext cx="764215" cy="365125"/>
          </a:xfrm>
        </p:spPr>
        <p:txBody>
          <a:bodyPr vert="horz" lIns="91440" tIns="45720" rIns="91440" bIns="45720" rtlCol="0" anchor="ctr">
            <a:normAutofit/>
          </a:bodyPr>
          <a:lstStyle/>
          <a:p>
            <a:pPr>
              <a:spcAft>
                <a:spcPts val="600"/>
              </a:spcAft>
            </a:pPr>
            <a:fld id="{B5CEABB6-07DC-46E8-9B57-56EC44A396E5}" type="slidenum">
              <a:rPr lang="en-US" kern="1200" dirty="0">
                <a:solidFill>
                  <a:schemeClr val="tx1"/>
                </a:solidFill>
                <a:latin typeface="+mn-lt"/>
                <a:ea typeface="+mn-ea"/>
                <a:cs typeface="+mn-cs"/>
              </a:rPr>
              <a:pPr>
                <a:spcAft>
                  <a:spcPts val="600"/>
                </a:spcAft>
              </a:pPr>
              <a:t>19</a:t>
            </a:fld>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239067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641073" y="1314450"/>
            <a:ext cx="3124109" cy="3680244"/>
          </a:xfrm>
        </p:spPr>
        <p:txBody>
          <a:bodyPr vert="horz" lIns="91440" tIns="45720" rIns="91440" bIns="45720" rtlCol="0" anchor="ctr">
            <a:normAutofit/>
          </a:bodyPr>
          <a:lstStyle/>
          <a:p>
            <a:pPr algn="l"/>
            <a:r>
              <a:rPr lang="en-US" sz="3700" dirty="0">
                <a:solidFill>
                  <a:schemeClr val="tx1"/>
                </a:solidFill>
              </a:rPr>
              <a:t>Purchasing and procurement </a:t>
            </a:r>
          </a:p>
        </p:txBody>
      </p:sp>
      <p:pic>
        <p:nvPicPr>
          <p:cNvPr id="20" name="Picture 19">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2" name="Picture 21">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a:xfrm>
            <a:off x="10514011" y="5883275"/>
            <a:ext cx="764215" cy="365125"/>
          </a:xfrm>
        </p:spPr>
        <p:txBody>
          <a:bodyPr vert="horz" lIns="91440" tIns="45720" rIns="91440" bIns="45720" rtlCol="0" anchor="ctr">
            <a:normAutofit/>
          </a:bodyPr>
          <a:lstStyle/>
          <a:p>
            <a:pPr>
              <a:spcAft>
                <a:spcPts val="600"/>
              </a:spcAft>
            </a:pPr>
            <a:fld id="{B5CEABB6-07DC-46E8-9B57-56EC44A396E5}" type="slidenum">
              <a:rPr lang="en-US" kern="1200" dirty="0">
                <a:solidFill>
                  <a:schemeClr val="tx1"/>
                </a:solidFill>
                <a:latin typeface="+mn-lt"/>
                <a:ea typeface="+mn-ea"/>
                <a:cs typeface="+mn-cs"/>
              </a:rPr>
              <a:pPr>
                <a:spcAft>
                  <a:spcPts val="600"/>
                </a:spcAft>
              </a:pPr>
              <a:t>2</a:t>
            </a:fld>
            <a:endParaRPr lang="en-US" kern="1200" dirty="0">
              <a:solidFill>
                <a:schemeClr val="tx1"/>
              </a:solidFill>
              <a:latin typeface="+mn-lt"/>
              <a:ea typeface="+mn-ea"/>
              <a:cs typeface="+mn-cs"/>
            </a:endParaRPr>
          </a:p>
        </p:txBody>
      </p:sp>
      <p:graphicFrame>
        <p:nvGraphicFramePr>
          <p:cNvPr id="8" name="Content Placeholder 2">
            <a:extLst>
              <a:ext uri="{FF2B5EF4-FFF2-40B4-BE49-F238E27FC236}">
                <a16:creationId xmlns:a16="http://schemas.microsoft.com/office/drawing/2014/main" id="{9EFBB568-B4AF-32A3-9BD6-4481367149FF}"/>
              </a:ext>
            </a:extLst>
          </p:cNvPr>
          <p:cNvGraphicFramePr>
            <a:graphicFrameLocks noGrp="1"/>
          </p:cNvGraphicFramePr>
          <p:nvPr>
            <p:ph sz="half" idx="14"/>
            <p:extLst>
              <p:ext uri="{D42A27DB-BD31-4B8C-83A1-F6EECF244321}">
                <p14:modId xmlns:p14="http://schemas.microsoft.com/office/powerpoint/2010/main" val="3730039982"/>
              </p:ext>
            </p:extLst>
          </p:nvPr>
        </p:nvGraphicFramePr>
        <p:xfrm>
          <a:off x="4594225" y="241160"/>
          <a:ext cx="7303023" cy="63103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4637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0" name="Rectangle 29">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59B1EC-B083-0CDF-A980-3962F8FF84DA}"/>
              </a:ext>
            </a:extLst>
          </p:cNvPr>
          <p:cNvPicPr>
            <a:picLocks noChangeAspect="1"/>
          </p:cNvPicPr>
          <p:nvPr/>
        </p:nvPicPr>
        <p:blipFill>
          <a:blip r:embed="rId5"/>
          <a:stretch>
            <a:fillRect/>
          </a:stretch>
        </p:blipFill>
        <p:spPr>
          <a:xfrm>
            <a:off x="643464" y="743889"/>
            <a:ext cx="3995592" cy="534527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2" name="Picture 31">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80C883-7528-F9C5-D6FA-15EC059A3021}"/>
              </a:ext>
            </a:extLst>
          </p:cNvPr>
          <p:cNvSpPr>
            <a:spLocks noGrp="1"/>
          </p:cNvSpPr>
          <p:nvPr>
            <p:ph type="title" idx="4294967295"/>
          </p:nvPr>
        </p:nvSpPr>
        <p:spPr>
          <a:xfrm>
            <a:off x="4878797" y="229235"/>
            <a:ext cx="7073462" cy="1596177"/>
          </a:xfrm>
        </p:spPr>
        <p:txBody>
          <a:bodyPr vert="horz" lIns="91440" tIns="45720" rIns="91440" bIns="45720" rtlCol="0" anchor="ctr">
            <a:normAutofit/>
          </a:bodyPr>
          <a:lstStyle/>
          <a:p>
            <a:r>
              <a:rPr lang="en-US" sz="3200" u="sng" dirty="0"/>
              <a:t>Helpful Solicitation review hints and </a:t>
            </a:r>
            <a:r>
              <a:rPr lang="en-US" sz="3200" u="sng" dirty="0" err="1"/>
              <a:t>opengov</a:t>
            </a:r>
            <a:r>
              <a:rPr lang="en-US" sz="3200" u="sng" dirty="0"/>
              <a:t> Tips</a:t>
            </a:r>
            <a:r>
              <a:rPr lang="en-US" dirty="0"/>
              <a:t>​</a:t>
            </a:r>
          </a:p>
        </p:txBody>
      </p:sp>
      <p:sp>
        <p:nvSpPr>
          <p:cNvPr id="6" name="Text Placeholder 5">
            <a:extLst>
              <a:ext uri="{FF2B5EF4-FFF2-40B4-BE49-F238E27FC236}">
                <a16:creationId xmlns:a16="http://schemas.microsoft.com/office/drawing/2014/main" id="{3A7E69BA-FC91-08A5-671F-B53E6E989C6F}"/>
              </a:ext>
            </a:extLst>
          </p:cNvPr>
          <p:cNvSpPr>
            <a:spLocks noGrp="1"/>
          </p:cNvSpPr>
          <p:nvPr>
            <p:ph type="body" sz="quarter" idx="4294967295"/>
          </p:nvPr>
        </p:nvSpPr>
        <p:spPr>
          <a:xfrm>
            <a:off x="5282520" y="1555531"/>
            <a:ext cx="5855415" cy="4659005"/>
          </a:xfrm>
        </p:spPr>
        <p:txBody>
          <a:bodyPr vert="horz" lIns="91440" tIns="45720" rIns="91440" bIns="45720" rtlCol="0">
            <a:normAutofit fontScale="92500"/>
          </a:bodyPr>
          <a:lstStyle/>
          <a:p>
            <a:pPr>
              <a:lnSpc>
                <a:spcPct val="110000"/>
              </a:lnSpc>
            </a:pPr>
            <a:r>
              <a:rPr lang="en-US" sz="1800" dirty="0"/>
              <a:t>Familiarize yourself with using and navigating </a:t>
            </a:r>
            <a:r>
              <a:rPr lang="en-US" sz="1800" dirty="0" err="1"/>
              <a:t>opengov</a:t>
            </a:r>
            <a:r>
              <a:rPr lang="en-US" sz="1800" dirty="0"/>
              <a:t>. tutorials and helpdesk assistance are available online as well as via telephone. </a:t>
            </a:r>
          </a:p>
          <a:p>
            <a:pPr>
              <a:lnSpc>
                <a:spcPct val="110000"/>
              </a:lnSpc>
            </a:pPr>
            <a:r>
              <a:rPr lang="en-US" sz="1800" dirty="0"/>
              <a:t>Do not wait until last minute to submit your bid or proposal to avoid encountering any technical or connectivity issues! </a:t>
            </a:r>
          </a:p>
          <a:p>
            <a:pPr>
              <a:lnSpc>
                <a:spcPct val="110000"/>
              </a:lnSpc>
            </a:pPr>
            <a:r>
              <a:rPr lang="en-US" sz="1800" dirty="0"/>
              <a:t>Provide yourself enough time to troubleshoot any technical difficulties. </a:t>
            </a:r>
          </a:p>
          <a:p>
            <a:pPr>
              <a:lnSpc>
                <a:spcPct val="110000"/>
              </a:lnSpc>
            </a:pPr>
            <a:r>
              <a:rPr lang="en-US" sz="1800" dirty="0"/>
              <a:t>Be thorough and cross your t’s and dot your I’s. Ensure that all documents requiring signatures and notary are filled out completely.</a:t>
            </a:r>
          </a:p>
          <a:p>
            <a:pPr>
              <a:lnSpc>
                <a:spcPct val="110000"/>
              </a:lnSpc>
            </a:pPr>
            <a:r>
              <a:rPr lang="en-US" sz="1800" dirty="0"/>
              <a:t>Check your e-mail frequently and don’t forget to look in the e-mail junk folder for any outreach from procurement staff or </a:t>
            </a:r>
            <a:r>
              <a:rPr lang="en-US" sz="1800" dirty="0" err="1"/>
              <a:t>opengov</a:t>
            </a:r>
            <a:r>
              <a:rPr lang="en-US" sz="1800" dirty="0"/>
              <a:t> notifications.</a:t>
            </a:r>
          </a:p>
          <a:p>
            <a:pPr>
              <a:lnSpc>
                <a:spcPct val="110000"/>
              </a:lnSpc>
            </a:pPr>
            <a:endParaRPr lang="en-US" sz="1300" dirty="0"/>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a:xfrm>
            <a:off x="10514011" y="6263640"/>
            <a:ext cx="764215" cy="365125"/>
          </a:xfrm>
        </p:spPr>
        <p:txBody>
          <a:bodyPr vert="horz" lIns="91440" tIns="45720" rIns="91440" bIns="45720" rtlCol="0" anchor="ctr">
            <a:normAutofit/>
          </a:bodyPr>
          <a:lstStyle/>
          <a:p>
            <a:pPr defTabSz="914400">
              <a:spcAft>
                <a:spcPts val="600"/>
              </a:spcAft>
            </a:pPr>
            <a:fld id="{B5CEABB6-07DC-46E8-9B57-56EC44A396E5}" type="slidenum">
              <a:rPr lang="en-US"/>
              <a:pPr defTabSz="914400">
                <a:spcAft>
                  <a:spcPts val="600"/>
                </a:spcAft>
              </a:pPr>
              <a:t>20</a:t>
            </a:fld>
            <a:endParaRPr lang="en-US"/>
          </a:p>
        </p:txBody>
      </p:sp>
      <p:cxnSp>
        <p:nvCxnSpPr>
          <p:cNvPr id="8" name="Straight Arrow Connector 7">
            <a:extLst>
              <a:ext uri="{FF2B5EF4-FFF2-40B4-BE49-F238E27FC236}">
                <a16:creationId xmlns:a16="http://schemas.microsoft.com/office/drawing/2014/main" id="{20A88D3C-20A1-5059-75A5-DC035DCA52DE}"/>
              </a:ext>
            </a:extLst>
          </p:cNvPr>
          <p:cNvCxnSpPr>
            <a:cxnSpLocks/>
          </p:cNvCxnSpPr>
          <p:nvPr/>
        </p:nvCxnSpPr>
        <p:spPr>
          <a:xfrm flipH="1">
            <a:off x="3474603" y="4647074"/>
            <a:ext cx="1551149" cy="1288701"/>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8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0" name="Rectangle 29">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80C883-7528-F9C5-D6FA-15EC059A3021}"/>
              </a:ext>
            </a:extLst>
          </p:cNvPr>
          <p:cNvSpPr>
            <a:spLocks noGrp="1"/>
          </p:cNvSpPr>
          <p:nvPr>
            <p:ph type="title" idx="4294967295"/>
          </p:nvPr>
        </p:nvSpPr>
        <p:spPr>
          <a:xfrm>
            <a:off x="4017304" y="229235"/>
            <a:ext cx="7073462" cy="1596177"/>
          </a:xfrm>
        </p:spPr>
        <p:txBody>
          <a:bodyPr vert="horz" lIns="91440" tIns="45720" rIns="91440" bIns="45720" rtlCol="0" anchor="ctr">
            <a:normAutofit/>
          </a:bodyPr>
          <a:lstStyle/>
          <a:p>
            <a:r>
              <a:rPr lang="en-US" sz="3200" u="sng" dirty="0"/>
              <a:t>Helpful Solicitation review hints and </a:t>
            </a:r>
            <a:r>
              <a:rPr lang="en-US" sz="3200" u="sng" dirty="0" err="1"/>
              <a:t>opengov</a:t>
            </a:r>
            <a:r>
              <a:rPr lang="en-US" sz="3200" u="sng" dirty="0"/>
              <a:t> Tips</a:t>
            </a:r>
            <a:r>
              <a:rPr lang="en-US" dirty="0"/>
              <a:t>​</a:t>
            </a:r>
          </a:p>
        </p:txBody>
      </p:sp>
      <p:sp>
        <p:nvSpPr>
          <p:cNvPr id="6" name="Text Placeholder 5">
            <a:extLst>
              <a:ext uri="{FF2B5EF4-FFF2-40B4-BE49-F238E27FC236}">
                <a16:creationId xmlns:a16="http://schemas.microsoft.com/office/drawing/2014/main" id="{3A7E69BA-FC91-08A5-671F-B53E6E989C6F}"/>
              </a:ext>
            </a:extLst>
          </p:cNvPr>
          <p:cNvSpPr>
            <a:spLocks noGrp="1"/>
          </p:cNvSpPr>
          <p:nvPr>
            <p:ph type="body" sz="quarter" idx="4294967295"/>
          </p:nvPr>
        </p:nvSpPr>
        <p:spPr>
          <a:xfrm>
            <a:off x="4433434" y="1518209"/>
            <a:ext cx="5855415" cy="4659005"/>
          </a:xfrm>
        </p:spPr>
        <p:txBody>
          <a:bodyPr vert="horz" lIns="91440" tIns="45720" rIns="91440" bIns="45720" rtlCol="0">
            <a:normAutofit/>
          </a:bodyPr>
          <a:lstStyle/>
          <a:p>
            <a:pPr marL="0" indent="0" algn="ctr">
              <a:lnSpc>
                <a:spcPct val="110000"/>
              </a:lnSpc>
              <a:buNone/>
            </a:pPr>
            <a:r>
              <a:rPr lang="en-US" sz="2800" dirty="0">
                <a:solidFill>
                  <a:srgbClr val="FF0000"/>
                </a:solidFill>
              </a:rPr>
              <a:t>FOLLOW THE PROJECTS – </a:t>
            </a:r>
          </a:p>
          <a:p>
            <a:pPr marL="0" indent="0" algn="ctr">
              <a:lnSpc>
                <a:spcPct val="110000"/>
              </a:lnSpc>
              <a:buNone/>
            </a:pPr>
            <a:endParaRPr lang="en-US" sz="2800" dirty="0"/>
          </a:p>
          <a:p>
            <a:pPr marL="0" indent="0" algn="ctr">
              <a:lnSpc>
                <a:spcPct val="110000"/>
              </a:lnSpc>
              <a:buNone/>
            </a:pPr>
            <a:r>
              <a:rPr lang="en-US" sz="2800" b="1" dirty="0"/>
              <a:t>you must be a follower of a project in </a:t>
            </a:r>
            <a:r>
              <a:rPr lang="en-US" sz="2800" b="1" dirty="0" err="1"/>
              <a:t>opengov</a:t>
            </a:r>
            <a:r>
              <a:rPr lang="en-US" sz="2800" b="1" dirty="0"/>
              <a:t> </a:t>
            </a:r>
          </a:p>
          <a:p>
            <a:pPr marL="0" indent="0" algn="ctr">
              <a:lnSpc>
                <a:spcPct val="110000"/>
              </a:lnSpc>
              <a:buNone/>
            </a:pPr>
            <a:r>
              <a:rPr lang="en-US" sz="2800" b="1" dirty="0"/>
              <a:t>in order to receive updates and deadline reminder e-mails!</a:t>
            </a:r>
          </a:p>
          <a:p>
            <a:pPr>
              <a:lnSpc>
                <a:spcPct val="110000"/>
              </a:lnSpc>
            </a:pPr>
            <a:endParaRPr lang="en-US" sz="1300" dirty="0"/>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a:xfrm>
            <a:off x="10514011" y="6263640"/>
            <a:ext cx="764215" cy="365125"/>
          </a:xfrm>
        </p:spPr>
        <p:txBody>
          <a:bodyPr vert="horz" lIns="91440" tIns="45720" rIns="91440" bIns="45720" rtlCol="0" anchor="ctr">
            <a:normAutofit/>
          </a:bodyPr>
          <a:lstStyle/>
          <a:p>
            <a:pPr defTabSz="914400">
              <a:spcAft>
                <a:spcPts val="600"/>
              </a:spcAft>
            </a:pPr>
            <a:fld id="{B5CEABB6-07DC-46E8-9B57-56EC44A396E5}" type="slidenum">
              <a:rPr lang="en-US"/>
              <a:pPr defTabSz="914400">
                <a:spcAft>
                  <a:spcPts val="600"/>
                </a:spcAft>
              </a:pPr>
              <a:t>21</a:t>
            </a:fld>
            <a:endParaRPr lang="en-US"/>
          </a:p>
        </p:txBody>
      </p:sp>
      <p:pic>
        <p:nvPicPr>
          <p:cNvPr id="7" name="Picture 6">
            <a:extLst>
              <a:ext uri="{FF2B5EF4-FFF2-40B4-BE49-F238E27FC236}">
                <a16:creationId xmlns:a16="http://schemas.microsoft.com/office/drawing/2014/main" id="{790C0BA0-6ABD-11D9-A899-AC012A687B4D}"/>
              </a:ext>
            </a:extLst>
          </p:cNvPr>
          <p:cNvPicPr>
            <a:picLocks noChangeAspect="1"/>
          </p:cNvPicPr>
          <p:nvPr/>
        </p:nvPicPr>
        <p:blipFill>
          <a:blip r:embed="rId5"/>
          <a:stretch>
            <a:fillRect/>
          </a:stretch>
        </p:blipFill>
        <p:spPr>
          <a:xfrm>
            <a:off x="205656" y="1918208"/>
            <a:ext cx="3729501" cy="2005643"/>
          </a:xfrm>
          <a:prstGeom prst="rect">
            <a:avLst/>
          </a:prstGeom>
        </p:spPr>
      </p:pic>
      <p:cxnSp>
        <p:nvCxnSpPr>
          <p:cNvPr id="8" name="Straight Arrow Connector 7">
            <a:extLst>
              <a:ext uri="{FF2B5EF4-FFF2-40B4-BE49-F238E27FC236}">
                <a16:creationId xmlns:a16="http://schemas.microsoft.com/office/drawing/2014/main" id="{20A88D3C-20A1-5059-75A5-DC035DCA52DE}"/>
              </a:ext>
            </a:extLst>
          </p:cNvPr>
          <p:cNvCxnSpPr>
            <a:cxnSpLocks/>
          </p:cNvCxnSpPr>
          <p:nvPr/>
        </p:nvCxnSpPr>
        <p:spPr>
          <a:xfrm flipH="1">
            <a:off x="3631517" y="1825412"/>
            <a:ext cx="1658940" cy="965304"/>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9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9">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1126762" y="1227279"/>
            <a:ext cx="4328819" cy="2509213"/>
          </a:xfrm>
        </p:spPr>
        <p:txBody>
          <a:bodyPr vert="horz" lIns="91440" tIns="45720" rIns="91440" bIns="45720" rtlCol="0" anchor="b">
            <a:normAutofit/>
          </a:bodyPr>
          <a:lstStyle/>
          <a:p>
            <a:r>
              <a:rPr lang="en-US" sz="4800" dirty="0">
                <a:solidFill>
                  <a:schemeClr val="tx1"/>
                </a:solidFill>
              </a:rPr>
              <a:t>Insurance Information </a:t>
            </a:r>
          </a:p>
        </p:txBody>
      </p:sp>
      <p:pic>
        <p:nvPicPr>
          <p:cNvPr id="22" name="Picture 21">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4" name="Picture 23">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5" name="Picture 4">
            <a:extLst>
              <a:ext uri="{FF2B5EF4-FFF2-40B4-BE49-F238E27FC236}">
                <a16:creationId xmlns:a16="http://schemas.microsoft.com/office/drawing/2014/main" id="{B1926FA7-8934-755D-9C93-C290E9550497}"/>
              </a:ext>
            </a:extLst>
          </p:cNvPr>
          <p:cNvPicPr>
            <a:picLocks noChangeAspect="1"/>
          </p:cNvPicPr>
          <p:nvPr/>
        </p:nvPicPr>
        <p:blipFill>
          <a:blip r:embed="rId6"/>
          <a:stretch>
            <a:fillRect/>
          </a:stretch>
        </p:blipFill>
        <p:spPr>
          <a:xfrm>
            <a:off x="6189201" y="159636"/>
            <a:ext cx="5351157" cy="6838540"/>
          </a:xfrm>
          <a:prstGeom prst="rect">
            <a:avLst/>
          </a:prstGeom>
        </p:spPr>
      </p:pic>
      <p:pic>
        <p:nvPicPr>
          <p:cNvPr id="26" name="Picture 25">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2" name="Slide Number Placeholder 1">
            <a:extLst>
              <a:ext uri="{FF2B5EF4-FFF2-40B4-BE49-F238E27FC236}">
                <a16:creationId xmlns:a16="http://schemas.microsoft.com/office/drawing/2014/main" id="{660EB401-2F91-2D90-C859-96484861E564}"/>
              </a:ext>
            </a:extLst>
          </p:cNvPr>
          <p:cNvSpPr>
            <a:spLocks noGrp="1"/>
          </p:cNvSpPr>
          <p:nvPr>
            <p:ph type="sldNum" sz="quarter" idx="12"/>
          </p:nvPr>
        </p:nvSpPr>
        <p:spPr>
          <a:xfrm>
            <a:off x="10514011" y="5883275"/>
            <a:ext cx="764215" cy="365125"/>
          </a:xfrm>
        </p:spPr>
        <p:txBody>
          <a:bodyPr vert="horz" lIns="91440" tIns="45720" rIns="91440" bIns="45720" rtlCol="0" anchor="ctr">
            <a:normAutofit/>
          </a:bodyPr>
          <a:lstStyle/>
          <a:p>
            <a:pPr defTabSz="914400">
              <a:spcAft>
                <a:spcPts val="600"/>
              </a:spcAft>
            </a:pPr>
            <a:fld id="{B5CEABB6-07DC-46E8-9B57-56EC44A396E5}" type="slidenum">
              <a:rPr lang="en-US" smtClean="0"/>
              <a:pPr defTabSz="914400">
                <a:spcAft>
                  <a:spcPts val="600"/>
                </a:spcAft>
              </a:pPr>
              <a:t>22</a:t>
            </a:fld>
            <a:endParaRPr lang="en-US"/>
          </a:p>
        </p:txBody>
      </p:sp>
      <p:sp>
        <p:nvSpPr>
          <p:cNvPr id="3" name="TextBox 2">
            <a:extLst>
              <a:ext uri="{FF2B5EF4-FFF2-40B4-BE49-F238E27FC236}">
                <a16:creationId xmlns:a16="http://schemas.microsoft.com/office/drawing/2014/main" id="{4F194211-ECF2-5BE4-F51F-D7BF002432A7}"/>
              </a:ext>
            </a:extLst>
          </p:cNvPr>
          <p:cNvSpPr txBox="1"/>
          <p:nvPr/>
        </p:nvSpPr>
        <p:spPr>
          <a:xfrm>
            <a:off x="583520" y="909967"/>
            <a:ext cx="4378763" cy="1015663"/>
          </a:xfrm>
          <a:prstGeom prst="rect">
            <a:avLst/>
          </a:prstGeom>
          <a:noFill/>
        </p:spPr>
        <p:txBody>
          <a:bodyPr wrap="none" rtlCol="0">
            <a:spAutoFit/>
          </a:bodyPr>
          <a:lstStyle/>
          <a:p>
            <a:r>
              <a:rPr lang="en-US" sz="2000" dirty="0">
                <a:highlight>
                  <a:srgbClr val="FFFF00"/>
                </a:highlight>
              </a:rPr>
              <a:t>Without it,</a:t>
            </a:r>
          </a:p>
          <a:p>
            <a:pPr marL="742950" lvl="1" indent="-285750">
              <a:buFont typeface="Arial" panose="020B0604020202020204" pitchFamily="34" charset="0"/>
              <a:buChar char="•"/>
            </a:pPr>
            <a:r>
              <a:rPr lang="en-US" sz="2000" dirty="0">
                <a:highlight>
                  <a:srgbClr val="FFFF00"/>
                </a:highlight>
              </a:rPr>
              <a:t>Contracts cannot be awarded </a:t>
            </a:r>
          </a:p>
          <a:p>
            <a:pPr marL="742950" lvl="1" indent="-285750">
              <a:buFont typeface="Arial" panose="020B0604020202020204" pitchFamily="34" charset="0"/>
              <a:buChar char="•"/>
            </a:pPr>
            <a:r>
              <a:rPr lang="en-US" sz="2000" dirty="0">
                <a:highlight>
                  <a:srgbClr val="FFFF00"/>
                </a:highlight>
              </a:rPr>
              <a:t>Purchase Orders cannot be issued</a:t>
            </a:r>
          </a:p>
        </p:txBody>
      </p:sp>
    </p:spTree>
    <p:extLst>
      <p:ext uri="{BB962C8B-B14F-4D97-AF65-F5344CB8AC3E}">
        <p14:creationId xmlns:p14="http://schemas.microsoft.com/office/powerpoint/2010/main" val="56699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D2DAE-F1DC-C448-5789-C49FC15328D4}"/>
              </a:ext>
            </a:extLst>
          </p:cNvPr>
          <p:cNvSpPr>
            <a:spLocks noGrp="1"/>
          </p:cNvSpPr>
          <p:nvPr>
            <p:ph type="sldNum" sz="quarter" idx="12"/>
          </p:nvPr>
        </p:nvSpPr>
        <p:spPr/>
        <p:txBody>
          <a:bodyPr/>
          <a:lstStyle/>
          <a:p>
            <a:fld id="{B5CEABB6-07DC-46E8-9B57-56EC44A396E5}" type="slidenum">
              <a:rPr lang="en-US" smtClean="0"/>
              <a:pPr/>
              <a:t>23</a:t>
            </a:fld>
            <a:endParaRPr lang="en-US" dirty="0"/>
          </a:p>
        </p:txBody>
      </p:sp>
      <p:pic>
        <p:nvPicPr>
          <p:cNvPr id="4" name="Picture 3">
            <a:extLst>
              <a:ext uri="{FF2B5EF4-FFF2-40B4-BE49-F238E27FC236}">
                <a16:creationId xmlns:a16="http://schemas.microsoft.com/office/drawing/2014/main" id="{98ED2223-C1FC-B499-1F98-B2AFD5F452B1}"/>
              </a:ext>
            </a:extLst>
          </p:cNvPr>
          <p:cNvPicPr>
            <a:picLocks noChangeAspect="1"/>
          </p:cNvPicPr>
          <p:nvPr/>
        </p:nvPicPr>
        <p:blipFill>
          <a:blip r:embed="rId2"/>
          <a:stretch>
            <a:fillRect/>
          </a:stretch>
        </p:blipFill>
        <p:spPr>
          <a:xfrm>
            <a:off x="3466872" y="64478"/>
            <a:ext cx="5258256" cy="6729043"/>
          </a:xfrm>
          <a:prstGeom prst="rect">
            <a:avLst/>
          </a:prstGeom>
        </p:spPr>
      </p:pic>
    </p:spTree>
    <p:extLst>
      <p:ext uri="{BB962C8B-B14F-4D97-AF65-F5344CB8AC3E}">
        <p14:creationId xmlns:p14="http://schemas.microsoft.com/office/powerpoint/2010/main" val="66486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24</a:t>
            </a:fld>
            <a:endParaRPr lang="en-US" dirty="0"/>
          </a:p>
        </p:txBody>
      </p:sp>
      <p:sp>
        <p:nvSpPr>
          <p:cNvPr id="2" name="Title 1">
            <a:extLst>
              <a:ext uri="{FF2B5EF4-FFF2-40B4-BE49-F238E27FC236}">
                <a16:creationId xmlns:a16="http://schemas.microsoft.com/office/drawing/2014/main" id="{537E1C88-627C-4655-A4FB-0BB02EDB078A}"/>
              </a:ext>
            </a:extLst>
          </p:cNvPr>
          <p:cNvSpPr>
            <a:spLocks noGrp="1"/>
          </p:cNvSpPr>
          <p:nvPr>
            <p:ph type="title" idx="4294967295"/>
          </p:nvPr>
        </p:nvSpPr>
        <p:spPr>
          <a:xfrm>
            <a:off x="0" y="895350"/>
            <a:ext cx="6589713" cy="915988"/>
          </a:xfrm>
        </p:spPr>
        <p:txBody>
          <a:bodyPr>
            <a:normAutofit/>
          </a:bodyPr>
          <a:lstStyle/>
          <a:p>
            <a:r>
              <a:rPr lang="en-US" dirty="0"/>
              <a:t>Bonding Information </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4294967295"/>
          </p:nvPr>
        </p:nvSpPr>
        <p:spPr>
          <a:xfrm>
            <a:off x="-1" y="1993900"/>
            <a:ext cx="11796765" cy="4125546"/>
          </a:xfrm>
        </p:spPr>
        <p:txBody>
          <a:bodyPr vert="horz" lIns="91440" tIns="45720" rIns="91440" bIns="45720" rtlCol="0" anchor="t">
            <a:normAutofit/>
          </a:bodyPr>
          <a:lstStyle/>
          <a:p>
            <a:pPr marL="285750" indent="-285750">
              <a:buFont typeface="Arial" panose="020B0604020202020204" pitchFamily="34" charset="0"/>
              <a:buChar char="•"/>
            </a:pPr>
            <a:r>
              <a:rPr lang="en-US" b="1" dirty="0"/>
              <a:t>Bid Bonds – for construction only</a:t>
            </a:r>
          </a:p>
          <a:p>
            <a:pPr marL="742950" lvl="1" indent="-285750">
              <a:buFont typeface="Arial" panose="020B0604020202020204" pitchFamily="34" charset="0"/>
              <a:buChar char="•"/>
            </a:pPr>
            <a:r>
              <a:rPr lang="en-US" dirty="0"/>
              <a:t>Bid offers shall be accompanied by either a Bid Bond, Certified Check, Cashier's Check, or Official Bank Check in the dollar amount representing </a:t>
            </a:r>
            <a:r>
              <a:rPr lang="en-US" b="1" dirty="0"/>
              <a:t>not less than five percent (5%) of the total amount bid </a:t>
            </a:r>
            <a:r>
              <a:rPr lang="en-US" dirty="0"/>
              <a:t>as a guarantee to enter into a contract and furnish a contract </a:t>
            </a:r>
            <a:r>
              <a:rPr lang="en-US" b="1" dirty="0"/>
              <a:t>performance and payment bond in the amount of one hundred percent (100%) of the total bid price </a:t>
            </a:r>
            <a:r>
              <a:rPr lang="en-US" dirty="0"/>
              <a:t>within fifteen (15) calendar days from the date of notification of the award.</a:t>
            </a:r>
          </a:p>
          <a:p>
            <a:pPr marL="742950" lvl="1" indent="-285750">
              <a:buFont typeface="Arial" panose="020B0604020202020204" pitchFamily="34" charset="0"/>
              <a:buChar char="•"/>
            </a:pPr>
            <a:r>
              <a:rPr lang="en-US" dirty="0"/>
              <a:t>Is assurance that the bidder is serious and will enter into a contract with the County in a timely manner. </a:t>
            </a:r>
          </a:p>
          <a:p>
            <a:pPr marL="742950" lvl="1" indent="-285750">
              <a:buFont typeface="Arial" panose="020B0604020202020204" pitchFamily="34" charset="0"/>
              <a:buChar char="•"/>
            </a:pPr>
            <a:r>
              <a:rPr lang="en-US" dirty="0"/>
              <a:t>Should this fail – Bid Bond can be retained by County to cover costs of finding a new vendor for the contract. </a:t>
            </a:r>
          </a:p>
        </p:txBody>
      </p:sp>
      <p:sp>
        <p:nvSpPr>
          <p:cNvPr id="5" name="Content Placeholder 2">
            <a:extLst>
              <a:ext uri="{FF2B5EF4-FFF2-40B4-BE49-F238E27FC236}">
                <a16:creationId xmlns:a16="http://schemas.microsoft.com/office/drawing/2014/main" id="{979F21A6-5BDA-D559-9B5F-DD12384A2A7F}"/>
              </a:ext>
            </a:extLst>
          </p:cNvPr>
          <p:cNvSpPr txBox="1">
            <a:spLocks/>
          </p:cNvSpPr>
          <p:nvPr/>
        </p:nvSpPr>
        <p:spPr>
          <a:xfrm>
            <a:off x="762001" y="4026745"/>
            <a:ext cx="6597372" cy="2176078"/>
          </a:xfrm>
          <a:prstGeom prst="rect">
            <a:avLst/>
          </a:prstGeom>
        </p:spPr>
        <p:txBody>
          <a:bodyPr vert="horz" lIns="91440" tIns="45720" rIns="91440" bIns="45720" rtlCol="0" anchor="t">
            <a:normAutofit/>
          </a:bodyPr>
          <a:lstStyle>
            <a:lvl1pPr marL="0" indent="0" algn="l" defTabSz="914400" rtl="0" eaLnBrk="1" latinLnBrk="0" hangingPunct="1">
              <a:lnSpc>
                <a:spcPts val="2000"/>
              </a:lnSpc>
              <a:spcBef>
                <a:spcPts val="1200"/>
              </a:spcBef>
              <a:spcAft>
                <a:spcPts val="200"/>
              </a:spcAft>
              <a:buClr>
                <a:schemeClr val="accent1"/>
              </a:buClr>
              <a:buSzPct val="100000"/>
              <a:buFont typeface="Arial" panose="020B0604020202020204" pitchFamily="34" charset="0"/>
              <a:buNone/>
              <a:defRPr sz="1800" kern="1200">
                <a:solidFill>
                  <a:schemeClr val="bg1"/>
                </a:solidFill>
                <a:latin typeface="+mn-lt"/>
                <a:ea typeface="+mn-ea"/>
                <a:cs typeface="+mn-cs"/>
              </a:defRPr>
            </a:lvl1pPr>
            <a:lvl2pPr marL="4572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bg1"/>
                </a:solidFill>
                <a:latin typeface="+mn-lt"/>
                <a:ea typeface="+mn-ea"/>
                <a:cs typeface="+mn-cs"/>
              </a:defRPr>
            </a:lvl2pPr>
            <a:lvl3pPr marL="9144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bg1"/>
                </a:solidFill>
                <a:latin typeface="+mn-lt"/>
                <a:ea typeface="+mn-ea"/>
                <a:cs typeface="+mn-cs"/>
              </a:defRPr>
            </a:lvl3pPr>
            <a:lvl4pPr marL="13716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bg1"/>
                </a:solidFill>
                <a:latin typeface="+mn-lt"/>
                <a:ea typeface="+mn-ea"/>
                <a:cs typeface="+mn-cs"/>
              </a:defRPr>
            </a:lvl4pPr>
            <a:lvl5pPr marL="1828800" indent="-137160" algn="l" defTabSz="914400" rtl="0" eaLnBrk="1" latinLnBrk="0" hangingPunct="1">
              <a:lnSpc>
                <a:spcPts val="2000"/>
              </a:lnSpc>
              <a:spcBef>
                <a:spcPts val="200"/>
              </a:spcBef>
              <a:spcAft>
                <a:spcPts val="400"/>
              </a:spcAft>
              <a:buClr>
                <a:schemeClr val="accent1"/>
              </a:buClr>
              <a:buFont typeface="Wingdings 3" pitchFamily="18" charset="2"/>
              <a:buChar char=""/>
              <a:defRPr sz="1800" kern="1200">
                <a:solidFill>
                  <a:schemeClr val="bg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73664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04A21-315D-52F6-737B-3A3CC79C93ED}"/>
              </a:ext>
            </a:extLst>
          </p:cNvPr>
          <p:cNvSpPr>
            <a:spLocks noGrp="1"/>
          </p:cNvSpPr>
          <p:nvPr>
            <p:ph type="sldNum" sz="quarter" idx="12"/>
          </p:nvPr>
        </p:nvSpPr>
        <p:spPr/>
        <p:txBody>
          <a:bodyPr/>
          <a:lstStyle/>
          <a:p>
            <a:fld id="{B5CEABB6-07DC-46E8-9B57-56EC44A396E5}" type="slidenum">
              <a:rPr lang="en-US" smtClean="0"/>
              <a:pPr/>
              <a:t>25</a:t>
            </a:fld>
            <a:endParaRPr lang="en-US" dirty="0"/>
          </a:p>
        </p:txBody>
      </p:sp>
      <p:sp>
        <p:nvSpPr>
          <p:cNvPr id="4" name="TextBox 3">
            <a:extLst>
              <a:ext uri="{FF2B5EF4-FFF2-40B4-BE49-F238E27FC236}">
                <a16:creationId xmlns:a16="http://schemas.microsoft.com/office/drawing/2014/main" id="{A22BC73E-81A2-F987-0CCA-631873BA69F8}"/>
              </a:ext>
            </a:extLst>
          </p:cNvPr>
          <p:cNvSpPr txBox="1"/>
          <p:nvPr/>
        </p:nvSpPr>
        <p:spPr>
          <a:xfrm>
            <a:off x="602901" y="2277350"/>
            <a:ext cx="10962752" cy="4555093"/>
          </a:xfrm>
          <a:prstGeom prst="rect">
            <a:avLst/>
          </a:prstGeom>
          <a:noFill/>
        </p:spPr>
        <p:txBody>
          <a:bodyPr wrap="square">
            <a:spAutoFit/>
          </a:bodyPr>
          <a:lstStyle/>
          <a:p>
            <a:r>
              <a:rPr lang="en-US" sz="2000" b="1" dirty="0"/>
              <a:t>Payment and Performance Bonds </a:t>
            </a:r>
            <a:r>
              <a:rPr lang="en-US" dirty="0"/>
              <a:t>act as assurance that the work will be completed and subtractors will be paid. </a:t>
            </a:r>
          </a:p>
          <a:p>
            <a:endParaRPr lang="en-US" dirty="0"/>
          </a:p>
          <a:p>
            <a:r>
              <a:rPr lang="en-US" dirty="0"/>
              <a:t>Is required on most construction projects and some smaller projects (Requirements will be found in the front-end documents of the solicitation)</a:t>
            </a:r>
          </a:p>
          <a:p>
            <a:r>
              <a:rPr lang="en-US" dirty="0"/>
              <a:t> </a:t>
            </a:r>
          </a:p>
          <a:p>
            <a:r>
              <a:rPr lang="en-US" dirty="0"/>
              <a:t>Required by Florida Statue when construction exceeds $200,000. Sometimes called Public Construction Bonds.</a:t>
            </a:r>
          </a:p>
          <a:p>
            <a:endParaRPr lang="en-US" dirty="0"/>
          </a:p>
          <a:p>
            <a:r>
              <a:rPr lang="en-US" dirty="0"/>
              <a:t>Must be official recorded at the Hernando County Clerk of Circuit Court.</a:t>
            </a:r>
          </a:p>
          <a:p>
            <a:endParaRPr lang="en-US" dirty="0"/>
          </a:p>
          <a:p>
            <a:r>
              <a:rPr kumimoji="0" lang="en-US" i="0" u="none" strike="noStrike" kern="1200" spc="0" normalizeH="0" baseline="0" noProof="0" dirty="0">
                <a:ln>
                  <a:noFill/>
                </a:ln>
                <a:solidFill>
                  <a:prstClr val="black"/>
                </a:solidFill>
                <a:effectLst/>
                <a:uLnTx/>
                <a:uFillTx/>
                <a:latin typeface="Tw Cen MT" panose="020B0602020104020603"/>
                <a:ea typeface="+mn-ea"/>
                <a:cs typeface="+mn-cs"/>
              </a:rPr>
              <a:t>Performance and Payment bonds in the amount of one hundred percent (100%) of the total bid price are due within fifteen (15) calendar days from the date of notification of the award.</a:t>
            </a:r>
          </a:p>
          <a:p>
            <a:endParaRPr lang="en-US" cap="all" dirty="0">
              <a:solidFill>
                <a:prstClr val="black"/>
              </a:solidFill>
              <a:latin typeface="Tw Cen MT" panose="020B0602020104020603"/>
            </a:endParaRPr>
          </a:p>
          <a:p>
            <a:r>
              <a:rPr lang="en-US" b="1" cap="all" dirty="0">
                <a:solidFill>
                  <a:srgbClr val="FF0000"/>
                </a:solidFill>
                <a:latin typeface="Tw Cen MT" panose="020B0602020104020603"/>
              </a:rPr>
              <a:t>Please note</a:t>
            </a:r>
            <a:r>
              <a:rPr lang="en-US" cap="all" dirty="0">
                <a:solidFill>
                  <a:prstClr val="black"/>
                </a:solidFill>
                <a:latin typeface="Tw Cen MT" panose="020B0602020104020603"/>
              </a:rPr>
              <a:t>: D</a:t>
            </a:r>
            <a:r>
              <a:rPr lang="en-US" dirty="0">
                <a:solidFill>
                  <a:prstClr val="black"/>
                </a:solidFill>
                <a:latin typeface="Tw Cen MT" panose="020B0602020104020603"/>
              </a:rPr>
              <a:t>ates listed on the Performance and Payment Bonds cannot precede the date of the BOCC approval date!</a:t>
            </a:r>
          </a:p>
          <a:p>
            <a:endParaRPr lang="en-US" cap="all" dirty="0">
              <a:solidFill>
                <a:prstClr val="black"/>
              </a:solidFill>
              <a:latin typeface="Tw Cen MT" panose="020B0602020104020603"/>
            </a:endParaRPr>
          </a:p>
          <a:p>
            <a:endParaRPr lang="en-US" dirty="0"/>
          </a:p>
        </p:txBody>
      </p:sp>
      <p:sp>
        <p:nvSpPr>
          <p:cNvPr id="6" name="TextBox 5">
            <a:extLst>
              <a:ext uri="{FF2B5EF4-FFF2-40B4-BE49-F238E27FC236}">
                <a16:creationId xmlns:a16="http://schemas.microsoft.com/office/drawing/2014/main" id="{DDD840B4-4A45-2DE0-3B0D-D11A8FD8F4BA}"/>
              </a:ext>
            </a:extLst>
          </p:cNvPr>
          <p:cNvSpPr txBox="1"/>
          <p:nvPr/>
        </p:nvSpPr>
        <p:spPr>
          <a:xfrm>
            <a:off x="1017396" y="1028338"/>
            <a:ext cx="6094324" cy="646331"/>
          </a:xfrm>
          <a:prstGeom prst="rect">
            <a:avLst/>
          </a:prstGeom>
          <a:noFill/>
        </p:spPr>
        <p:txBody>
          <a:bodyPr wrap="square">
            <a:spAutoFit/>
          </a:bodyPr>
          <a:lstStyle/>
          <a:p>
            <a:r>
              <a:rPr kumimoji="0" lang="en-US" sz="3600" b="0" i="0" u="none" strike="noStrike" kern="1200" cap="all" spc="0" normalizeH="0" baseline="0" noProof="0" dirty="0">
                <a:ln>
                  <a:noFill/>
                </a:ln>
                <a:solidFill>
                  <a:prstClr val="black"/>
                </a:solidFill>
                <a:effectLst/>
                <a:uLnTx/>
                <a:uFillTx/>
                <a:latin typeface="Tw Cen MT" panose="020B0602020104020603"/>
                <a:ea typeface="+mj-ea"/>
                <a:cs typeface="+mj-cs"/>
              </a:rPr>
              <a:t>Bonding Information </a:t>
            </a:r>
            <a:endParaRPr lang="en-US" dirty="0"/>
          </a:p>
        </p:txBody>
      </p:sp>
    </p:spTree>
    <p:extLst>
      <p:ext uri="{BB962C8B-B14F-4D97-AF65-F5344CB8AC3E}">
        <p14:creationId xmlns:p14="http://schemas.microsoft.com/office/powerpoint/2010/main" val="365024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BECDBB2-914C-44DE-B171-6F7946196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1D5C6008-3DE6-42B7-AED2-68544F325B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D09915C-7FC3-45EF-BDD0-6393ACE446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97584" y="-2"/>
            <a:ext cx="12192000" cy="6858000"/>
          </a:xfrm>
          <a:prstGeom prst="rect">
            <a:avLst/>
          </a:prstGeom>
        </p:spPr>
      </p:pic>
      <p:sp>
        <p:nvSpPr>
          <p:cNvPr id="2" name="Slide Number Placeholder 1">
            <a:extLst>
              <a:ext uri="{FF2B5EF4-FFF2-40B4-BE49-F238E27FC236}">
                <a16:creationId xmlns:a16="http://schemas.microsoft.com/office/drawing/2014/main" id="{7FA6C914-9EF1-7C9A-3573-D045C34B5EAC}"/>
              </a:ext>
            </a:extLst>
          </p:cNvPr>
          <p:cNvSpPr>
            <a:spLocks noGrp="1"/>
          </p:cNvSpPr>
          <p:nvPr>
            <p:ph type="sldNum" sz="quarter" idx="12"/>
          </p:nvPr>
        </p:nvSpPr>
        <p:spPr>
          <a:xfrm>
            <a:off x="10514011" y="5883275"/>
            <a:ext cx="764215" cy="365125"/>
          </a:xfrm>
        </p:spPr>
        <p:txBody>
          <a:bodyPr>
            <a:normAutofit/>
          </a:bodyPr>
          <a:lstStyle/>
          <a:p>
            <a:pPr>
              <a:spcAft>
                <a:spcPts val="600"/>
              </a:spcAft>
            </a:pPr>
            <a:fld id="{B5CEABB6-07DC-46E8-9B57-56EC44A396E5}" type="slidenum">
              <a:rPr lang="en-US" smtClean="0">
                <a:solidFill>
                  <a:srgbClr val="FFFFFF"/>
                </a:solidFill>
              </a:rPr>
              <a:pPr>
                <a:spcAft>
                  <a:spcPts val="600"/>
                </a:spcAft>
              </a:pPr>
              <a:t>3</a:t>
            </a:fld>
            <a:endParaRPr lang="en-US">
              <a:solidFill>
                <a:srgbClr val="FFFFFF"/>
              </a:solidFill>
            </a:endParaRPr>
          </a:p>
        </p:txBody>
      </p:sp>
      <p:pic>
        <p:nvPicPr>
          <p:cNvPr id="7" name="Picture 6">
            <a:extLst>
              <a:ext uri="{FF2B5EF4-FFF2-40B4-BE49-F238E27FC236}">
                <a16:creationId xmlns:a16="http://schemas.microsoft.com/office/drawing/2014/main" id="{80567939-6482-B492-7B29-07DE96290C2A}"/>
              </a:ext>
            </a:extLst>
          </p:cNvPr>
          <p:cNvPicPr>
            <a:picLocks noChangeAspect="1"/>
          </p:cNvPicPr>
          <p:nvPr/>
        </p:nvPicPr>
        <p:blipFill>
          <a:blip r:embed="rId4"/>
          <a:stretch>
            <a:fillRect/>
          </a:stretch>
        </p:blipFill>
        <p:spPr>
          <a:xfrm>
            <a:off x="1428451" y="708352"/>
            <a:ext cx="9085557" cy="5441295"/>
          </a:xfrm>
          <a:prstGeom prst="rect">
            <a:avLst/>
          </a:prstGeom>
        </p:spPr>
      </p:pic>
    </p:spTree>
    <p:extLst>
      <p:ext uri="{BB962C8B-B14F-4D97-AF65-F5344CB8AC3E}">
        <p14:creationId xmlns:p14="http://schemas.microsoft.com/office/powerpoint/2010/main" val="108153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95C57-247D-F831-D258-92F309215B7E}"/>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
        <p:nvSpPr>
          <p:cNvPr id="4" name="TextBox 3">
            <a:extLst>
              <a:ext uri="{FF2B5EF4-FFF2-40B4-BE49-F238E27FC236}">
                <a16:creationId xmlns:a16="http://schemas.microsoft.com/office/drawing/2014/main" id="{3B509E41-BDE3-962F-6B4B-10C25DE15B05}"/>
              </a:ext>
            </a:extLst>
          </p:cNvPr>
          <p:cNvSpPr txBox="1"/>
          <p:nvPr/>
        </p:nvSpPr>
        <p:spPr>
          <a:xfrm rot="20312908">
            <a:off x="-1165811" y="530679"/>
            <a:ext cx="609432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MEET THE TEAM</a:t>
            </a:r>
          </a:p>
        </p:txBody>
      </p:sp>
      <p:sp>
        <p:nvSpPr>
          <p:cNvPr id="23" name="TextBox 22">
            <a:extLst>
              <a:ext uri="{FF2B5EF4-FFF2-40B4-BE49-F238E27FC236}">
                <a16:creationId xmlns:a16="http://schemas.microsoft.com/office/drawing/2014/main" id="{AEA6A7FC-461C-F1B4-04AC-DB12BA9D5210}"/>
              </a:ext>
            </a:extLst>
          </p:cNvPr>
          <p:cNvSpPr txBox="1"/>
          <p:nvPr/>
        </p:nvSpPr>
        <p:spPr>
          <a:xfrm rot="700264">
            <a:off x="5845827" y="847757"/>
            <a:ext cx="5908678"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Vendor Relations</a:t>
            </a:r>
          </a:p>
        </p:txBody>
      </p:sp>
      <p:pic>
        <p:nvPicPr>
          <p:cNvPr id="5" name="Picture 4">
            <a:extLst>
              <a:ext uri="{FF2B5EF4-FFF2-40B4-BE49-F238E27FC236}">
                <a16:creationId xmlns:a16="http://schemas.microsoft.com/office/drawing/2014/main" id="{B627D589-81AB-A0D2-A583-EFAEA8CC59C0}"/>
              </a:ext>
            </a:extLst>
          </p:cNvPr>
          <p:cNvPicPr>
            <a:picLocks noChangeAspect="1"/>
          </p:cNvPicPr>
          <p:nvPr/>
        </p:nvPicPr>
        <p:blipFill>
          <a:blip r:embed="rId2"/>
          <a:stretch>
            <a:fillRect/>
          </a:stretch>
        </p:blipFill>
        <p:spPr>
          <a:xfrm>
            <a:off x="1179892" y="1807774"/>
            <a:ext cx="8611808" cy="3743501"/>
          </a:xfrm>
          <a:prstGeom prst="rect">
            <a:avLst/>
          </a:prstGeom>
        </p:spPr>
      </p:pic>
    </p:spTree>
    <p:extLst>
      <p:ext uri="{BB962C8B-B14F-4D97-AF65-F5344CB8AC3E}">
        <p14:creationId xmlns:p14="http://schemas.microsoft.com/office/powerpoint/2010/main" val="249476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95C57-247D-F831-D258-92F309215B7E}"/>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4" name="TextBox 3">
            <a:extLst>
              <a:ext uri="{FF2B5EF4-FFF2-40B4-BE49-F238E27FC236}">
                <a16:creationId xmlns:a16="http://schemas.microsoft.com/office/drawing/2014/main" id="{3B509E41-BDE3-962F-6B4B-10C25DE15B05}"/>
              </a:ext>
            </a:extLst>
          </p:cNvPr>
          <p:cNvSpPr txBox="1"/>
          <p:nvPr/>
        </p:nvSpPr>
        <p:spPr>
          <a:xfrm rot="20312908">
            <a:off x="-1165811" y="530679"/>
            <a:ext cx="609432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MEET THE TEAM</a:t>
            </a:r>
          </a:p>
        </p:txBody>
      </p:sp>
      <p:sp>
        <p:nvSpPr>
          <p:cNvPr id="23" name="TextBox 22">
            <a:extLst>
              <a:ext uri="{FF2B5EF4-FFF2-40B4-BE49-F238E27FC236}">
                <a16:creationId xmlns:a16="http://schemas.microsoft.com/office/drawing/2014/main" id="{AEA6A7FC-461C-F1B4-04AC-DB12BA9D5210}"/>
              </a:ext>
            </a:extLst>
          </p:cNvPr>
          <p:cNvSpPr txBox="1"/>
          <p:nvPr/>
        </p:nvSpPr>
        <p:spPr>
          <a:xfrm rot="700264">
            <a:off x="4702828" y="690178"/>
            <a:ext cx="5908678" cy="14465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Purchasing, P-Cards, Piggyback Contracts</a:t>
            </a:r>
          </a:p>
        </p:txBody>
      </p:sp>
      <p:pic>
        <p:nvPicPr>
          <p:cNvPr id="3" name="Picture 2">
            <a:extLst>
              <a:ext uri="{FF2B5EF4-FFF2-40B4-BE49-F238E27FC236}">
                <a16:creationId xmlns:a16="http://schemas.microsoft.com/office/drawing/2014/main" id="{508981D7-35EC-E306-05E9-E890AD02DDB8}"/>
              </a:ext>
            </a:extLst>
          </p:cNvPr>
          <p:cNvPicPr>
            <a:picLocks noChangeAspect="1"/>
          </p:cNvPicPr>
          <p:nvPr/>
        </p:nvPicPr>
        <p:blipFill>
          <a:blip r:embed="rId2"/>
          <a:stretch>
            <a:fillRect/>
          </a:stretch>
        </p:blipFill>
        <p:spPr>
          <a:xfrm>
            <a:off x="326419" y="2536525"/>
            <a:ext cx="6789054" cy="3204119"/>
          </a:xfrm>
          <a:prstGeom prst="rect">
            <a:avLst/>
          </a:prstGeom>
        </p:spPr>
      </p:pic>
      <p:pic>
        <p:nvPicPr>
          <p:cNvPr id="6" name="Picture 5">
            <a:extLst>
              <a:ext uri="{FF2B5EF4-FFF2-40B4-BE49-F238E27FC236}">
                <a16:creationId xmlns:a16="http://schemas.microsoft.com/office/drawing/2014/main" id="{9A63B1FD-8680-142A-3709-99F1268FC0EE}"/>
              </a:ext>
            </a:extLst>
          </p:cNvPr>
          <p:cNvPicPr>
            <a:picLocks noChangeAspect="1"/>
          </p:cNvPicPr>
          <p:nvPr/>
        </p:nvPicPr>
        <p:blipFill>
          <a:blip r:embed="rId3"/>
          <a:stretch>
            <a:fillRect/>
          </a:stretch>
        </p:blipFill>
        <p:spPr>
          <a:xfrm>
            <a:off x="7657167" y="3226310"/>
            <a:ext cx="3078747" cy="1487553"/>
          </a:xfrm>
          <a:prstGeom prst="rect">
            <a:avLst/>
          </a:prstGeom>
        </p:spPr>
      </p:pic>
    </p:spTree>
    <p:extLst>
      <p:ext uri="{BB962C8B-B14F-4D97-AF65-F5344CB8AC3E}">
        <p14:creationId xmlns:p14="http://schemas.microsoft.com/office/powerpoint/2010/main" val="123019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95C57-247D-F831-D258-92F309215B7E}"/>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
        <p:nvSpPr>
          <p:cNvPr id="4" name="TextBox 3">
            <a:extLst>
              <a:ext uri="{FF2B5EF4-FFF2-40B4-BE49-F238E27FC236}">
                <a16:creationId xmlns:a16="http://schemas.microsoft.com/office/drawing/2014/main" id="{3B509E41-BDE3-962F-6B4B-10C25DE15B05}"/>
              </a:ext>
            </a:extLst>
          </p:cNvPr>
          <p:cNvSpPr txBox="1"/>
          <p:nvPr/>
        </p:nvSpPr>
        <p:spPr>
          <a:xfrm rot="20312908">
            <a:off x="-882033" y="888030"/>
            <a:ext cx="609432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MEET THE TEAM</a:t>
            </a:r>
          </a:p>
        </p:txBody>
      </p:sp>
      <p:sp>
        <p:nvSpPr>
          <p:cNvPr id="23" name="TextBox 22">
            <a:extLst>
              <a:ext uri="{FF2B5EF4-FFF2-40B4-BE49-F238E27FC236}">
                <a16:creationId xmlns:a16="http://schemas.microsoft.com/office/drawing/2014/main" id="{AEA6A7FC-461C-F1B4-04AC-DB12BA9D5210}"/>
              </a:ext>
            </a:extLst>
          </p:cNvPr>
          <p:cNvSpPr txBox="1"/>
          <p:nvPr/>
        </p:nvSpPr>
        <p:spPr>
          <a:xfrm rot="700264">
            <a:off x="5516003" y="447147"/>
            <a:ext cx="5908678"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Contracts</a:t>
            </a:r>
          </a:p>
        </p:txBody>
      </p:sp>
      <p:pic>
        <p:nvPicPr>
          <p:cNvPr id="12" name="Picture 11">
            <a:extLst>
              <a:ext uri="{FF2B5EF4-FFF2-40B4-BE49-F238E27FC236}">
                <a16:creationId xmlns:a16="http://schemas.microsoft.com/office/drawing/2014/main" id="{527C5BB5-5F83-A2AB-76B9-BA0944360127}"/>
              </a:ext>
            </a:extLst>
          </p:cNvPr>
          <p:cNvPicPr>
            <a:picLocks noChangeAspect="1"/>
          </p:cNvPicPr>
          <p:nvPr/>
        </p:nvPicPr>
        <p:blipFill>
          <a:blip r:embed="rId2"/>
          <a:stretch>
            <a:fillRect/>
          </a:stretch>
        </p:blipFill>
        <p:spPr>
          <a:xfrm>
            <a:off x="873166" y="3676956"/>
            <a:ext cx="3690322" cy="2421775"/>
          </a:xfrm>
          <a:prstGeom prst="rect">
            <a:avLst/>
          </a:prstGeom>
        </p:spPr>
      </p:pic>
      <p:pic>
        <p:nvPicPr>
          <p:cNvPr id="11" name="Picture 10">
            <a:extLst>
              <a:ext uri="{FF2B5EF4-FFF2-40B4-BE49-F238E27FC236}">
                <a16:creationId xmlns:a16="http://schemas.microsoft.com/office/drawing/2014/main" id="{339E788D-A825-9163-C994-E25DE544821D}"/>
              </a:ext>
            </a:extLst>
          </p:cNvPr>
          <p:cNvPicPr>
            <a:picLocks noChangeAspect="1"/>
          </p:cNvPicPr>
          <p:nvPr/>
        </p:nvPicPr>
        <p:blipFill>
          <a:blip r:embed="rId3"/>
          <a:stretch>
            <a:fillRect/>
          </a:stretch>
        </p:blipFill>
        <p:spPr>
          <a:xfrm>
            <a:off x="2718327" y="1316303"/>
            <a:ext cx="6539939" cy="2112697"/>
          </a:xfrm>
          <a:prstGeom prst="rect">
            <a:avLst/>
          </a:prstGeom>
        </p:spPr>
      </p:pic>
      <p:pic>
        <p:nvPicPr>
          <p:cNvPr id="5" name="Picture 4">
            <a:extLst>
              <a:ext uri="{FF2B5EF4-FFF2-40B4-BE49-F238E27FC236}">
                <a16:creationId xmlns:a16="http://schemas.microsoft.com/office/drawing/2014/main" id="{ECF08506-C1EE-8EC4-C4C0-BD3D207503B8}"/>
              </a:ext>
            </a:extLst>
          </p:cNvPr>
          <p:cNvPicPr>
            <a:picLocks noChangeAspect="1"/>
          </p:cNvPicPr>
          <p:nvPr/>
        </p:nvPicPr>
        <p:blipFill>
          <a:blip r:embed="rId4"/>
          <a:stretch>
            <a:fillRect/>
          </a:stretch>
        </p:blipFill>
        <p:spPr>
          <a:xfrm>
            <a:off x="4821729" y="3644063"/>
            <a:ext cx="6408058" cy="2421774"/>
          </a:xfrm>
          <a:prstGeom prst="rect">
            <a:avLst/>
          </a:prstGeom>
        </p:spPr>
      </p:pic>
    </p:spTree>
    <p:extLst>
      <p:ext uri="{BB962C8B-B14F-4D97-AF65-F5344CB8AC3E}">
        <p14:creationId xmlns:p14="http://schemas.microsoft.com/office/powerpoint/2010/main" val="318039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95C57-247D-F831-D258-92F309215B7E}"/>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4" name="TextBox 3">
            <a:extLst>
              <a:ext uri="{FF2B5EF4-FFF2-40B4-BE49-F238E27FC236}">
                <a16:creationId xmlns:a16="http://schemas.microsoft.com/office/drawing/2014/main" id="{3B509E41-BDE3-962F-6B4B-10C25DE15B05}"/>
              </a:ext>
            </a:extLst>
          </p:cNvPr>
          <p:cNvSpPr txBox="1"/>
          <p:nvPr/>
        </p:nvSpPr>
        <p:spPr>
          <a:xfrm rot="20312908">
            <a:off x="-882033" y="888030"/>
            <a:ext cx="609432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MEET THE TEAM</a:t>
            </a:r>
          </a:p>
        </p:txBody>
      </p:sp>
      <p:sp>
        <p:nvSpPr>
          <p:cNvPr id="23" name="TextBox 22">
            <a:extLst>
              <a:ext uri="{FF2B5EF4-FFF2-40B4-BE49-F238E27FC236}">
                <a16:creationId xmlns:a16="http://schemas.microsoft.com/office/drawing/2014/main" id="{AEA6A7FC-461C-F1B4-04AC-DB12BA9D5210}"/>
              </a:ext>
            </a:extLst>
          </p:cNvPr>
          <p:cNvSpPr txBox="1"/>
          <p:nvPr/>
        </p:nvSpPr>
        <p:spPr>
          <a:xfrm rot="700264">
            <a:off x="5967947" y="589688"/>
            <a:ext cx="5908678"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Grants</a:t>
            </a:r>
          </a:p>
        </p:txBody>
      </p:sp>
      <p:pic>
        <p:nvPicPr>
          <p:cNvPr id="3" name="Picture 2">
            <a:extLst>
              <a:ext uri="{FF2B5EF4-FFF2-40B4-BE49-F238E27FC236}">
                <a16:creationId xmlns:a16="http://schemas.microsoft.com/office/drawing/2014/main" id="{534FC59E-CF71-9AAE-A274-B425082A013C}"/>
              </a:ext>
            </a:extLst>
          </p:cNvPr>
          <p:cNvPicPr>
            <a:picLocks noChangeAspect="1"/>
          </p:cNvPicPr>
          <p:nvPr/>
        </p:nvPicPr>
        <p:blipFill>
          <a:blip r:embed="rId2"/>
          <a:stretch>
            <a:fillRect/>
          </a:stretch>
        </p:blipFill>
        <p:spPr>
          <a:xfrm>
            <a:off x="2987625" y="1332357"/>
            <a:ext cx="6216750" cy="2562513"/>
          </a:xfrm>
          <a:prstGeom prst="rect">
            <a:avLst/>
          </a:prstGeom>
        </p:spPr>
      </p:pic>
      <p:pic>
        <p:nvPicPr>
          <p:cNvPr id="7" name="Picture 6">
            <a:extLst>
              <a:ext uri="{FF2B5EF4-FFF2-40B4-BE49-F238E27FC236}">
                <a16:creationId xmlns:a16="http://schemas.microsoft.com/office/drawing/2014/main" id="{DD1FF43D-5F56-AA90-2DF6-778408954CEA}"/>
              </a:ext>
            </a:extLst>
          </p:cNvPr>
          <p:cNvPicPr>
            <a:picLocks noChangeAspect="1"/>
          </p:cNvPicPr>
          <p:nvPr/>
        </p:nvPicPr>
        <p:blipFill>
          <a:blip r:embed="rId3"/>
          <a:stretch>
            <a:fillRect/>
          </a:stretch>
        </p:blipFill>
        <p:spPr>
          <a:xfrm>
            <a:off x="5060786" y="4116388"/>
            <a:ext cx="6504271" cy="2053980"/>
          </a:xfrm>
          <a:prstGeom prst="rect">
            <a:avLst/>
          </a:prstGeom>
        </p:spPr>
      </p:pic>
      <p:pic>
        <p:nvPicPr>
          <p:cNvPr id="8" name="Picture 7">
            <a:extLst>
              <a:ext uri="{FF2B5EF4-FFF2-40B4-BE49-F238E27FC236}">
                <a16:creationId xmlns:a16="http://schemas.microsoft.com/office/drawing/2014/main" id="{500093C8-852F-6F00-0757-264B9ACE7A4A}"/>
              </a:ext>
            </a:extLst>
          </p:cNvPr>
          <p:cNvPicPr>
            <a:picLocks noChangeAspect="1"/>
          </p:cNvPicPr>
          <p:nvPr/>
        </p:nvPicPr>
        <p:blipFill>
          <a:blip r:embed="rId4"/>
          <a:stretch>
            <a:fillRect/>
          </a:stretch>
        </p:blipFill>
        <p:spPr>
          <a:xfrm>
            <a:off x="360400" y="4112790"/>
            <a:ext cx="4465707" cy="2057578"/>
          </a:xfrm>
          <a:prstGeom prst="rect">
            <a:avLst/>
          </a:prstGeom>
        </p:spPr>
      </p:pic>
    </p:spTree>
    <p:extLst>
      <p:ext uri="{BB962C8B-B14F-4D97-AF65-F5344CB8AC3E}">
        <p14:creationId xmlns:p14="http://schemas.microsoft.com/office/powerpoint/2010/main" val="383709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95C57-247D-F831-D258-92F309215B7E}"/>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4" name="TextBox 3">
            <a:extLst>
              <a:ext uri="{FF2B5EF4-FFF2-40B4-BE49-F238E27FC236}">
                <a16:creationId xmlns:a16="http://schemas.microsoft.com/office/drawing/2014/main" id="{3B509E41-BDE3-962F-6B4B-10C25DE15B05}"/>
              </a:ext>
            </a:extLst>
          </p:cNvPr>
          <p:cNvSpPr txBox="1"/>
          <p:nvPr/>
        </p:nvSpPr>
        <p:spPr>
          <a:xfrm rot="20312908">
            <a:off x="-882033" y="888030"/>
            <a:ext cx="609432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MEET THE TEAM</a:t>
            </a:r>
          </a:p>
        </p:txBody>
      </p:sp>
      <p:sp>
        <p:nvSpPr>
          <p:cNvPr id="23" name="TextBox 22">
            <a:extLst>
              <a:ext uri="{FF2B5EF4-FFF2-40B4-BE49-F238E27FC236}">
                <a16:creationId xmlns:a16="http://schemas.microsoft.com/office/drawing/2014/main" id="{AEA6A7FC-461C-F1B4-04AC-DB12BA9D5210}"/>
              </a:ext>
            </a:extLst>
          </p:cNvPr>
          <p:cNvSpPr txBox="1"/>
          <p:nvPr/>
        </p:nvSpPr>
        <p:spPr>
          <a:xfrm rot="700264">
            <a:off x="5967947" y="589688"/>
            <a:ext cx="5908678"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Risk Management</a:t>
            </a:r>
          </a:p>
        </p:txBody>
      </p:sp>
      <p:pic>
        <p:nvPicPr>
          <p:cNvPr id="5" name="Picture 4">
            <a:extLst>
              <a:ext uri="{FF2B5EF4-FFF2-40B4-BE49-F238E27FC236}">
                <a16:creationId xmlns:a16="http://schemas.microsoft.com/office/drawing/2014/main" id="{21F80F49-F195-F3D7-95A9-3C8A38A61DA3}"/>
              </a:ext>
            </a:extLst>
          </p:cNvPr>
          <p:cNvPicPr>
            <a:picLocks noChangeAspect="1"/>
          </p:cNvPicPr>
          <p:nvPr/>
        </p:nvPicPr>
        <p:blipFill>
          <a:blip r:embed="rId2"/>
          <a:stretch>
            <a:fillRect/>
          </a:stretch>
        </p:blipFill>
        <p:spPr>
          <a:xfrm>
            <a:off x="3181240" y="2695347"/>
            <a:ext cx="5598196" cy="1849493"/>
          </a:xfrm>
          <a:prstGeom prst="rect">
            <a:avLst/>
          </a:prstGeom>
        </p:spPr>
      </p:pic>
    </p:spTree>
    <p:extLst>
      <p:ext uri="{BB962C8B-B14F-4D97-AF65-F5344CB8AC3E}">
        <p14:creationId xmlns:p14="http://schemas.microsoft.com/office/powerpoint/2010/main" val="188276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95C57-247D-F831-D258-92F309215B7E}"/>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4" name="TextBox 3">
            <a:extLst>
              <a:ext uri="{FF2B5EF4-FFF2-40B4-BE49-F238E27FC236}">
                <a16:creationId xmlns:a16="http://schemas.microsoft.com/office/drawing/2014/main" id="{3B509E41-BDE3-962F-6B4B-10C25DE15B05}"/>
              </a:ext>
            </a:extLst>
          </p:cNvPr>
          <p:cNvSpPr txBox="1"/>
          <p:nvPr/>
        </p:nvSpPr>
        <p:spPr>
          <a:xfrm rot="20312908">
            <a:off x="-882033" y="888030"/>
            <a:ext cx="609432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MEET THE TEAM</a:t>
            </a:r>
          </a:p>
        </p:txBody>
      </p:sp>
      <p:sp>
        <p:nvSpPr>
          <p:cNvPr id="23" name="TextBox 22">
            <a:extLst>
              <a:ext uri="{FF2B5EF4-FFF2-40B4-BE49-F238E27FC236}">
                <a16:creationId xmlns:a16="http://schemas.microsoft.com/office/drawing/2014/main" id="{AEA6A7FC-461C-F1B4-04AC-DB12BA9D5210}"/>
              </a:ext>
            </a:extLst>
          </p:cNvPr>
          <p:cNvSpPr txBox="1"/>
          <p:nvPr/>
        </p:nvSpPr>
        <p:spPr>
          <a:xfrm rot="700264">
            <a:off x="5938764" y="549475"/>
            <a:ext cx="5908678" cy="14465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w Cen MT" panose="020B0602020104020603"/>
                <a:ea typeface="+mn-ea"/>
                <a:cs typeface="+mn-cs"/>
              </a:rPr>
              <a:t>Chief Procurement Officer</a:t>
            </a:r>
          </a:p>
        </p:txBody>
      </p:sp>
      <p:pic>
        <p:nvPicPr>
          <p:cNvPr id="6" name="Picture 5">
            <a:extLst>
              <a:ext uri="{FF2B5EF4-FFF2-40B4-BE49-F238E27FC236}">
                <a16:creationId xmlns:a16="http://schemas.microsoft.com/office/drawing/2014/main" id="{549ED6F1-A95A-2F65-B6B4-1347D0611511}"/>
              </a:ext>
            </a:extLst>
          </p:cNvPr>
          <p:cNvPicPr>
            <a:picLocks noChangeAspect="1"/>
          </p:cNvPicPr>
          <p:nvPr/>
        </p:nvPicPr>
        <p:blipFill>
          <a:blip r:embed="rId2"/>
          <a:stretch>
            <a:fillRect/>
          </a:stretch>
        </p:blipFill>
        <p:spPr>
          <a:xfrm>
            <a:off x="2214118" y="2492082"/>
            <a:ext cx="5855571" cy="2611925"/>
          </a:xfrm>
          <a:prstGeom prst="rect">
            <a:avLst/>
          </a:prstGeom>
        </p:spPr>
      </p:pic>
    </p:spTree>
    <p:extLst>
      <p:ext uri="{BB962C8B-B14F-4D97-AF65-F5344CB8AC3E}">
        <p14:creationId xmlns:p14="http://schemas.microsoft.com/office/powerpoint/2010/main" val="13203009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0F65614A-92F9-4391-AC3D-F3F5B0704F99}">
  <ds:schemaRefs>
    <ds:schemaRef ds:uri="http://purl.org/dc/dcmitype/"/>
    <ds:schemaRef ds:uri="http://www.w3.org/XML/1998/namespace"/>
    <ds:schemaRef ds:uri="http://schemas.microsoft.com/office/2006/documentManagement/types"/>
    <ds:schemaRef ds:uri="http://purl.org/dc/elements/1.1/"/>
    <ds:schemaRef ds:uri="16c05727-aa75-4e4a-9b5f-8a80a1165891"/>
    <ds:schemaRef ds:uri="230e9df3-be65-4c73-a93b-d1236ebd677e"/>
    <ds:schemaRef ds:uri="http://schemas.microsoft.com/sharepoint/v3"/>
    <ds:schemaRef ds:uri="http://schemas.microsoft.com/office/2006/metadata/properties"/>
    <ds:schemaRef ds:uri="http://schemas.openxmlformats.org/package/2006/metadata/core-properties"/>
    <ds:schemaRef ds:uri="http://schemas.microsoft.com/office/infopath/2007/PartnerControls"/>
    <ds:schemaRef ds:uri="71af3243-3dd4-4a8d-8c0d-dd76da1f02a5"/>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Droplet</Template>
  <TotalTime>1565</TotalTime>
  <Words>1389</Words>
  <Application>Microsoft Office PowerPoint</Application>
  <PresentationFormat>Widescreen</PresentationFormat>
  <Paragraphs>161</Paragraphs>
  <Slides>25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Tw Cen MT</vt:lpstr>
      <vt:lpstr>Droplet</vt:lpstr>
      <vt:lpstr> Doing Business with  Hernando County </vt:lpstr>
      <vt:lpstr>Purchasing and procurement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Purchasing Thresholds </vt:lpstr>
      <vt:lpstr>Types of Formal Solicitations </vt:lpstr>
      <vt:lpstr>OTHER Type of PROCUREMENT </vt:lpstr>
      <vt:lpstr>How Do I find out about projects ?</vt:lpstr>
      <vt:lpstr>Opengov view</vt:lpstr>
      <vt:lpstr>How Do I find out about projects ?</vt:lpstr>
      <vt:lpstr>The “coming soon” feature</vt:lpstr>
      <vt:lpstr>The “ calendar” feature</vt:lpstr>
      <vt:lpstr>Doing business in hernando?</vt:lpstr>
      <vt:lpstr>Helpful Solicitationreview hints and opengov  Tips​</vt:lpstr>
      <vt:lpstr>Helpful Solicitation review hints and opengov Tips​</vt:lpstr>
      <vt:lpstr>Helpful Solicitation review hints and opengov Tips​</vt:lpstr>
      <vt:lpstr>Insurance Information </vt:lpstr>
      <vt:lpstr>PowerPoint Presentation</vt:lpstr>
      <vt:lpstr>Bonding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Sierra Hill</dc:creator>
  <cp:lastModifiedBy>Alisa Pike</cp:lastModifiedBy>
  <cp:revision>86</cp:revision>
  <cp:lastPrinted>2026-01-21T12:11:22Z</cp:lastPrinted>
  <dcterms:created xsi:type="dcterms:W3CDTF">2025-04-09T13:19:01Z</dcterms:created>
  <dcterms:modified xsi:type="dcterms:W3CDTF">2026-02-18T16:54:41Z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